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anva Student Font" charset="1" panose="00000000000000000000"/>
      <p:regular r:id="rId16"/>
    </p:embeddedFont>
    <p:embeddedFont>
      <p:font typeface="Canva Sans" charset="1" panose="020B0503030501040103"/>
      <p:regular r:id="rId17"/>
    </p:embeddedFont>
    <p:embeddedFont>
      <p:font typeface="Canva Sans Bold" charset="1" panose="020B08030305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15" Target="../media/image14.png" Type="http://schemas.openxmlformats.org/officeDocument/2006/relationships/image"/><Relationship Id="rId16" Target="../media/image15.png" Type="http://schemas.openxmlformats.org/officeDocument/2006/relationships/image"/><Relationship Id="rId17" Target="../media/image16.png" Type="http://schemas.openxmlformats.org/officeDocument/2006/relationships/image"/><Relationship Id="rId18" Target="../media/image17.pn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4.png" Type="http://schemas.openxmlformats.org/officeDocument/2006/relationships/image"/><Relationship Id="rId3" Target="../media/image75.svg" Type="http://schemas.openxmlformats.org/officeDocument/2006/relationships/image"/><Relationship Id="rId4" Target="../media/image76.png" Type="http://schemas.openxmlformats.org/officeDocument/2006/relationships/image"/><Relationship Id="rId5" Target="../media/image77.svg" Type="http://schemas.openxmlformats.org/officeDocument/2006/relationships/image"/><Relationship Id="rId6" Target="../media/image78.png" Type="http://schemas.openxmlformats.org/officeDocument/2006/relationships/image"/><Relationship Id="rId7" Target="../media/image79.svg" Type="http://schemas.openxmlformats.org/officeDocument/2006/relationships/image"/><Relationship Id="rId8" Target="../media/image50.png" Type="http://schemas.openxmlformats.org/officeDocument/2006/relationships/image"/><Relationship Id="rId9" Target="../media/image5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svg" Type="http://schemas.openxmlformats.org/officeDocument/2006/relationships/image"/><Relationship Id="rId4" Target="../media/image36.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 Id="rId4" Target="../media/image47.jpeg" Type="http://schemas.openxmlformats.org/officeDocument/2006/relationships/image"/><Relationship Id="rId5" Target="../media/image48.png" Type="http://schemas.openxmlformats.org/officeDocument/2006/relationships/image"/><Relationship Id="rId6" Target="../media/image4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 Id="rId4" Target="../media/image5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svg" Type="http://schemas.openxmlformats.org/officeDocument/2006/relationships/image"/><Relationship Id="rId11" Target="../media/image62.png" Type="http://schemas.openxmlformats.org/officeDocument/2006/relationships/image"/><Relationship Id="rId12" Target="../media/image63.png" Type="http://schemas.openxmlformats.org/officeDocument/2006/relationships/image"/><Relationship Id="rId13" Target="../media/image64.svg" Type="http://schemas.openxmlformats.org/officeDocument/2006/relationships/image"/><Relationship Id="rId2" Target="../media/image53.png" Type="http://schemas.openxmlformats.org/officeDocument/2006/relationships/image"/><Relationship Id="rId3" Target="../media/image54.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59.png" Type="http://schemas.openxmlformats.org/officeDocument/2006/relationships/image"/><Relationship Id="rId9" Target="../media/image6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3.gif"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 Id="rId8" Target="../media/image71.png" Type="http://schemas.openxmlformats.org/officeDocument/2006/relationships/image"/><Relationship Id="rId9" Target="../media/image7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ED9DF"/>
        </a:solidFill>
      </p:bgPr>
    </p:bg>
    <p:spTree>
      <p:nvGrpSpPr>
        <p:cNvPr id="1" name=""/>
        <p:cNvGrpSpPr/>
        <p:nvPr/>
      </p:nvGrpSpPr>
      <p:grpSpPr>
        <a:xfrm>
          <a:off x="0" y="0"/>
          <a:ext cx="0" cy="0"/>
          <a:chOff x="0" y="0"/>
          <a:chExt cx="0" cy="0"/>
        </a:xfrm>
      </p:grpSpPr>
      <p:sp>
        <p:nvSpPr>
          <p:cNvPr name="Freeform 2" id="2"/>
          <p:cNvSpPr/>
          <p:nvPr/>
        </p:nvSpPr>
        <p:spPr>
          <a:xfrm flipH="false" flipV="false" rot="0">
            <a:off x="12089099" y="5407413"/>
            <a:ext cx="4616680" cy="1292670"/>
          </a:xfrm>
          <a:custGeom>
            <a:avLst/>
            <a:gdLst/>
            <a:ahLst/>
            <a:cxnLst/>
            <a:rect r="r" b="b" t="t" l="l"/>
            <a:pathLst>
              <a:path h="1292670" w="4616680">
                <a:moveTo>
                  <a:pt x="0" y="0"/>
                </a:moveTo>
                <a:lnTo>
                  <a:pt x="4616680" y="0"/>
                </a:lnTo>
                <a:lnTo>
                  <a:pt x="4616680" y="1292671"/>
                </a:lnTo>
                <a:lnTo>
                  <a:pt x="0" y="12926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63234" y="2056302"/>
            <a:ext cx="882189" cy="1049205"/>
          </a:xfrm>
          <a:custGeom>
            <a:avLst/>
            <a:gdLst/>
            <a:ahLst/>
            <a:cxnLst/>
            <a:rect r="r" b="b" t="t" l="l"/>
            <a:pathLst>
              <a:path h="1049205" w="882189">
                <a:moveTo>
                  <a:pt x="0" y="0"/>
                </a:moveTo>
                <a:lnTo>
                  <a:pt x="882188" y="0"/>
                </a:lnTo>
                <a:lnTo>
                  <a:pt x="882188" y="1049205"/>
                </a:lnTo>
                <a:lnTo>
                  <a:pt x="0" y="1049205"/>
                </a:lnTo>
                <a:lnTo>
                  <a:pt x="0" y="0"/>
                </a:lnTo>
                <a:close/>
              </a:path>
            </a:pathLst>
          </a:custGeom>
          <a:blipFill>
            <a:blip r:embed="rId4"/>
            <a:stretch>
              <a:fillRect l="0" t="0" r="0" b="0"/>
            </a:stretch>
          </a:blipFill>
        </p:spPr>
      </p:sp>
      <p:sp>
        <p:nvSpPr>
          <p:cNvPr name="Freeform 4" id="4"/>
          <p:cNvSpPr/>
          <p:nvPr/>
        </p:nvSpPr>
        <p:spPr>
          <a:xfrm flipH="false" flipV="false" rot="0">
            <a:off x="2445422" y="2056302"/>
            <a:ext cx="780787" cy="974011"/>
          </a:xfrm>
          <a:custGeom>
            <a:avLst/>
            <a:gdLst/>
            <a:ahLst/>
            <a:cxnLst/>
            <a:rect r="r" b="b" t="t" l="l"/>
            <a:pathLst>
              <a:path h="974011" w="780787">
                <a:moveTo>
                  <a:pt x="0" y="0"/>
                </a:moveTo>
                <a:lnTo>
                  <a:pt x="780787" y="0"/>
                </a:lnTo>
                <a:lnTo>
                  <a:pt x="780787" y="974011"/>
                </a:lnTo>
                <a:lnTo>
                  <a:pt x="0" y="974011"/>
                </a:lnTo>
                <a:lnTo>
                  <a:pt x="0" y="0"/>
                </a:lnTo>
                <a:close/>
              </a:path>
            </a:pathLst>
          </a:custGeom>
          <a:blipFill>
            <a:blip r:embed="rId5"/>
            <a:stretch>
              <a:fillRect l="0" t="0" r="0" b="0"/>
            </a:stretch>
          </a:blipFill>
        </p:spPr>
      </p:sp>
      <p:sp>
        <p:nvSpPr>
          <p:cNvPr name="Freeform 5" id="5"/>
          <p:cNvSpPr/>
          <p:nvPr/>
        </p:nvSpPr>
        <p:spPr>
          <a:xfrm flipH="false" flipV="false" rot="0">
            <a:off x="3262378" y="2060038"/>
            <a:ext cx="917214" cy="970275"/>
          </a:xfrm>
          <a:custGeom>
            <a:avLst/>
            <a:gdLst/>
            <a:ahLst/>
            <a:cxnLst/>
            <a:rect r="r" b="b" t="t" l="l"/>
            <a:pathLst>
              <a:path h="970275" w="917214">
                <a:moveTo>
                  <a:pt x="0" y="0"/>
                </a:moveTo>
                <a:lnTo>
                  <a:pt x="917213" y="0"/>
                </a:lnTo>
                <a:lnTo>
                  <a:pt x="917213" y="970275"/>
                </a:lnTo>
                <a:lnTo>
                  <a:pt x="0" y="970275"/>
                </a:lnTo>
                <a:lnTo>
                  <a:pt x="0" y="0"/>
                </a:lnTo>
                <a:close/>
              </a:path>
            </a:pathLst>
          </a:custGeom>
          <a:blipFill>
            <a:blip r:embed="rId6"/>
            <a:stretch>
              <a:fillRect l="0" t="0" r="0" b="0"/>
            </a:stretch>
          </a:blipFill>
        </p:spPr>
      </p:sp>
      <p:sp>
        <p:nvSpPr>
          <p:cNvPr name="Freeform 6" id="6"/>
          <p:cNvSpPr/>
          <p:nvPr/>
        </p:nvSpPr>
        <p:spPr>
          <a:xfrm flipH="false" flipV="false" rot="0">
            <a:off x="4135356" y="2056302"/>
            <a:ext cx="780787" cy="974011"/>
          </a:xfrm>
          <a:custGeom>
            <a:avLst/>
            <a:gdLst/>
            <a:ahLst/>
            <a:cxnLst/>
            <a:rect r="r" b="b" t="t" l="l"/>
            <a:pathLst>
              <a:path h="974011" w="780787">
                <a:moveTo>
                  <a:pt x="0" y="0"/>
                </a:moveTo>
                <a:lnTo>
                  <a:pt x="780786" y="0"/>
                </a:lnTo>
                <a:lnTo>
                  <a:pt x="780786" y="974011"/>
                </a:lnTo>
                <a:lnTo>
                  <a:pt x="0" y="974011"/>
                </a:lnTo>
                <a:lnTo>
                  <a:pt x="0" y="0"/>
                </a:lnTo>
                <a:close/>
              </a:path>
            </a:pathLst>
          </a:custGeom>
          <a:blipFill>
            <a:blip r:embed="rId5"/>
            <a:stretch>
              <a:fillRect l="0" t="0" r="0" b="0"/>
            </a:stretch>
          </a:blipFill>
        </p:spPr>
      </p:sp>
      <p:sp>
        <p:nvSpPr>
          <p:cNvPr name="Freeform 7" id="7"/>
          <p:cNvSpPr/>
          <p:nvPr/>
        </p:nvSpPr>
        <p:spPr>
          <a:xfrm flipH="false" flipV="false" rot="0">
            <a:off x="4955614" y="2056302"/>
            <a:ext cx="723771" cy="974011"/>
          </a:xfrm>
          <a:custGeom>
            <a:avLst/>
            <a:gdLst/>
            <a:ahLst/>
            <a:cxnLst/>
            <a:rect r="r" b="b" t="t" l="l"/>
            <a:pathLst>
              <a:path h="974011" w="723771">
                <a:moveTo>
                  <a:pt x="0" y="0"/>
                </a:moveTo>
                <a:lnTo>
                  <a:pt x="723772" y="0"/>
                </a:lnTo>
                <a:lnTo>
                  <a:pt x="723772" y="974011"/>
                </a:lnTo>
                <a:lnTo>
                  <a:pt x="0" y="974011"/>
                </a:lnTo>
                <a:lnTo>
                  <a:pt x="0" y="0"/>
                </a:lnTo>
                <a:close/>
              </a:path>
            </a:pathLst>
          </a:custGeom>
          <a:blipFill>
            <a:blip r:embed="rId7"/>
            <a:stretch>
              <a:fillRect l="0" t="0" r="0" b="0"/>
            </a:stretch>
          </a:blipFill>
        </p:spPr>
      </p:sp>
      <p:sp>
        <p:nvSpPr>
          <p:cNvPr name="Freeform 8" id="8"/>
          <p:cNvSpPr/>
          <p:nvPr/>
        </p:nvSpPr>
        <p:spPr>
          <a:xfrm flipH="false" flipV="false" rot="0">
            <a:off x="5717486" y="2093899"/>
            <a:ext cx="432894" cy="974011"/>
          </a:xfrm>
          <a:custGeom>
            <a:avLst/>
            <a:gdLst/>
            <a:ahLst/>
            <a:cxnLst/>
            <a:rect r="r" b="b" t="t" l="l"/>
            <a:pathLst>
              <a:path h="974011" w="432894">
                <a:moveTo>
                  <a:pt x="0" y="0"/>
                </a:moveTo>
                <a:lnTo>
                  <a:pt x="432894" y="0"/>
                </a:lnTo>
                <a:lnTo>
                  <a:pt x="432894" y="974011"/>
                </a:lnTo>
                <a:lnTo>
                  <a:pt x="0" y="974011"/>
                </a:lnTo>
                <a:lnTo>
                  <a:pt x="0" y="0"/>
                </a:lnTo>
                <a:close/>
              </a:path>
            </a:pathLst>
          </a:custGeom>
          <a:blipFill>
            <a:blip r:embed="rId8"/>
            <a:stretch>
              <a:fillRect l="0" t="0" r="0" b="0"/>
            </a:stretch>
          </a:blipFill>
        </p:spPr>
      </p:sp>
      <p:sp>
        <p:nvSpPr>
          <p:cNvPr name="Freeform 9" id="9"/>
          <p:cNvSpPr/>
          <p:nvPr/>
        </p:nvSpPr>
        <p:spPr>
          <a:xfrm flipH="false" flipV="false" rot="0">
            <a:off x="6188480" y="2060038"/>
            <a:ext cx="893269" cy="970275"/>
          </a:xfrm>
          <a:custGeom>
            <a:avLst/>
            <a:gdLst/>
            <a:ahLst/>
            <a:cxnLst/>
            <a:rect r="r" b="b" t="t" l="l"/>
            <a:pathLst>
              <a:path h="970275" w="893269">
                <a:moveTo>
                  <a:pt x="0" y="0"/>
                </a:moveTo>
                <a:lnTo>
                  <a:pt x="893269" y="0"/>
                </a:lnTo>
                <a:lnTo>
                  <a:pt x="893269" y="970275"/>
                </a:lnTo>
                <a:lnTo>
                  <a:pt x="0" y="970275"/>
                </a:lnTo>
                <a:lnTo>
                  <a:pt x="0" y="0"/>
                </a:lnTo>
                <a:close/>
              </a:path>
            </a:pathLst>
          </a:custGeom>
          <a:blipFill>
            <a:blip r:embed="rId9"/>
            <a:stretch>
              <a:fillRect l="0" t="0" r="0" b="0"/>
            </a:stretch>
          </a:blipFill>
        </p:spPr>
      </p:sp>
      <p:sp>
        <p:nvSpPr>
          <p:cNvPr name="Freeform 10" id="10"/>
          <p:cNvSpPr/>
          <p:nvPr/>
        </p:nvSpPr>
        <p:spPr>
          <a:xfrm flipH="false" flipV="false" rot="0">
            <a:off x="7119849" y="2091456"/>
            <a:ext cx="645681" cy="1014051"/>
          </a:xfrm>
          <a:custGeom>
            <a:avLst/>
            <a:gdLst/>
            <a:ahLst/>
            <a:cxnLst/>
            <a:rect r="r" b="b" t="t" l="l"/>
            <a:pathLst>
              <a:path h="1014051" w="645681">
                <a:moveTo>
                  <a:pt x="0" y="0"/>
                </a:moveTo>
                <a:lnTo>
                  <a:pt x="645682" y="0"/>
                </a:lnTo>
                <a:lnTo>
                  <a:pt x="645682" y="1014051"/>
                </a:lnTo>
                <a:lnTo>
                  <a:pt x="0" y="1014051"/>
                </a:lnTo>
                <a:lnTo>
                  <a:pt x="0" y="0"/>
                </a:lnTo>
                <a:close/>
              </a:path>
            </a:pathLst>
          </a:custGeom>
          <a:blipFill>
            <a:blip r:embed="rId10"/>
            <a:stretch>
              <a:fillRect l="0" t="0" r="0" b="0"/>
            </a:stretch>
          </a:blipFill>
        </p:spPr>
      </p:sp>
      <p:sp>
        <p:nvSpPr>
          <p:cNvPr name="Freeform 11" id="11"/>
          <p:cNvSpPr/>
          <p:nvPr/>
        </p:nvSpPr>
        <p:spPr>
          <a:xfrm flipH="false" flipV="false" rot="0">
            <a:off x="7765531" y="3848255"/>
            <a:ext cx="664844" cy="1222702"/>
          </a:xfrm>
          <a:custGeom>
            <a:avLst/>
            <a:gdLst/>
            <a:ahLst/>
            <a:cxnLst/>
            <a:rect r="r" b="b" t="t" l="l"/>
            <a:pathLst>
              <a:path h="1222702" w="664844">
                <a:moveTo>
                  <a:pt x="0" y="0"/>
                </a:moveTo>
                <a:lnTo>
                  <a:pt x="664844" y="0"/>
                </a:lnTo>
                <a:lnTo>
                  <a:pt x="664844" y="1222702"/>
                </a:lnTo>
                <a:lnTo>
                  <a:pt x="0" y="1222702"/>
                </a:lnTo>
                <a:lnTo>
                  <a:pt x="0" y="0"/>
                </a:lnTo>
                <a:close/>
              </a:path>
            </a:pathLst>
          </a:custGeom>
          <a:blipFill>
            <a:blip r:embed="rId11"/>
            <a:stretch>
              <a:fillRect l="0" t="0" r="0" b="0"/>
            </a:stretch>
          </a:blipFill>
        </p:spPr>
      </p:sp>
      <p:sp>
        <p:nvSpPr>
          <p:cNvPr name="Freeform 12" id="12"/>
          <p:cNvSpPr/>
          <p:nvPr/>
        </p:nvSpPr>
        <p:spPr>
          <a:xfrm flipH="false" flipV="false" rot="0">
            <a:off x="8504519" y="3841471"/>
            <a:ext cx="615936" cy="1222702"/>
          </a:xfrm>
          <a:custGeom>
            <a:avLst/>
            <a:gdLst/>
            <a:ahLst/>
            <a:cxnLst/>
            <a:rect r="r" b="b" t="t" l="l"/>
            <a:pathLst>
              <a:path h="1222702" w="615936">
                <a:moveTo>
                  <a:pt x="0" y="0"/>
                </a:moveTo>
                <a:lnTo>
                  <a:pt x="615936" y="0"/>
                </a:lnTo>
                <a:lnTo>
                  <a:pt x="615936" y="1222702"/>
                </a:lnTo>
                <a:lnTo>
                  <a:pt x="0" y="1222702"/>
                </a:lnTo>
                <a:lnTo>
                  <a:pt x="0" y="0"/>
                </a:lnTo>
                <a:close/>
              </a:path>
            </a:pathLst>
          </a:custGeom>
          <a:blipFill>
            <a:blip r:embed="rId12"/>
            <a:stretch>
              <a:fillRect l="0" t="0" r="0" b="0"/>
            </a:stretch>
          </a:blipFill>
        </p:spPr>
      </p:sp>
      <p:sp>
        <p:nvSpPr>
          <p:cNvPr name="Freeform 13" id="13"/>
          <p:cNvSpPr/>
          <p:nvPr/>
        </p:nvSpPr>
        <p:spPr>
          <a:xfrm flipH="false" flipV="false" rot="0">
            <a:off x="9149030" y="3841471"/>
            <a:ext cx="711714" cy="1222702"/>
          </a:xfrm>
          <a:custGeom>
            <a:avLst/>
            <a:gdLst/>
            <a:ahLst/>
            <a:cxnLst/>
            <a:rect r="r" b="b" t="t" l="l"/>
            <a:pathLst>
              <a:path h="1222702" w="711714">
                <a:moveTo>
                  <a:pt x="0" y="0"/>
                </a:moveTo>
                <a:lnTo>
                  <a:pt x="711715" y="0"/>
                </a:lnTo>
                <a:lnTo>
                  <a:pt x="711715" y="1222702"/>
                </a:lnTo>
                <a:lnTo>
                  <a:pt x="0" y="1222702"/>
                </a:lnTo>
                <a:lnTo>
                  <a:pt x="0" y="0"/>
                </a:lnTo>
                <a:close/>
              </a:path>
            </a:pathLst>
          </a:custGeom>
          <a:blipFill>
            <a:blip r:embed="rId13"/>
            <a:stretch>
              <a:fillRect l="0" t="0" r="0" b="0"/>
            </a:stretch>
          </a:blipFill>
        </p:spPr>
      </p:sp>
      <p:sp>
        <p:nvSpPr>
          <p:cNvPr name="Freeform 14" id="14"/>
          <p:cNvSpPr/>
          <p:nvPr/>
        </p:nvSpPr>
        <p:spPr>
          <a:xfrm flipH="false" flipV="false" rot="0">
            <a:off x="9898845" y="3848255"/>
            <a:ext cx="711714" cy="1222702"/>
          </a:xfrm>
          <a:custGeom>
            <a:avLst/>
            <a:gdLst/>
            <a:ahLst/>
            <a:cxnLst/>
            <a:rect r="r" b="b" t="t" l="l"/>
            <a:pathLst>
              <a:path h="1222702" w="711714">
                <a:moveTo>
                  <a:pt x="0" y="0"/>
                </a:moveTo>
                <a:lnTo>
                  <a:pt x="711714" y="0"/>
                </a:lnTo>
                <a:lnTo>
                  <a:pt x="711714" y="1222702"/>
                </a:lnTo>
                <a:lnTo>
                  <a:pt x="0" y="1222702"/>
                </a:lnTo>
                <a:lnTo>
                  <a:pt x="0" y="0"/>
                </a:lnTo>
                <a:close/>
              </a:path>
            </a:pathLst>
          </a:custGeom>
          <a:blipFill>
            <a:blip r:embed="rId13"/>
            <a:stretch>
              <a:fillRect l="0" t="0" r="0" b="0"/>
            </a:stretch>
          </a:blipFill>
        </p:spPr>
      </p:sp>
      <p:sp>
        <p:nvSpPr>
          <p:cNvPr name="Freeform 15" id="15"/>
          <p:cNvSpPr/>
          <p:nvPr/>
        </p:nvSpPr>
        <p:spPr>
          <a:xfrm flipH="false" flipV="false" rot="0">
            <a:off x="10749608" y="3848255"/>
            <a:ext cx="441783" cy="1215918"/>
          </a:xfrm>
          <a:custGeom>
            <a:avLst/>
            <a:gdLst/>
            <a:ahLst/>
            <a:cxnLst/>
            <a:rect r="r" b="b" t="t" l="l"/>
            <a:pathLst>
              <a:path h="1215918" w="441783">
                <a:moveTo>
                  <a:pt x="0" y="0"/>
                </a:moveTo>
                <a:lnTo>
                  <a:pt x="441783" y="0"/>
                </a:lnTo>
                <a:lnTo>
                  <a:pt x="441783" y="1215918"/>
                </a:lnTo>
                <a:lnTo>
                  <a:pt x="0" y="1215918"/>
                </a:lnTo>
                <a:lnTo>
                  <a:pt x="0" y="0"/>
                </a:lnTo>
                <a:close/>
              </a:path>
            </a:pathLst>
          </a:custGeom>
          <a:blipFill>
            <a:blip r:embed="rId14"/>
            <a:stretch>
              <a:fillRect l="0" t="0" r="0" b="0"/>
            </a:stretch>
          </a:blipFill>
        </p:spPr>
      </p:sp>
      <p:sp>
        <p:nvSpPr>
          <p:cNvPr name="Freeform 16" id="16"/>
          <p:cNvSpPr/>
          <p:nvPr/>
        </p:nvSpPr>
        <p:spPr>
          <a:xfrm flipH="false" flipV="false" rot="0">
            <a:off x="11338776" y="3855039"/>
            <a:ext cx="750323" cy="1215918"/>
          </a:xfrm>
          <a:custGeom>
            <a:avLst/>
            <a:gdLst/>
            <a:ahLst/>
            <a:cxnLst/>
            <a:rect r="r" b="b" t="t" l="l"/>
            <a:pathLst>
              <a:path h="1215918" w="750323">
                <a:moveTo>
                  <a:pt x="0" y="0"/>
                </a:moveTo>
                <a:lnTo>
                  <a:pt x="750323" y="0"/>
                </a:lnTo>
                <a:lnTo>
                  <a:pt x="750323" y="1215918"/>
                </a:lnTo>
                <a:lnTo>
                  <a:pt x="0" y="1215918"/>
                </a:lnTo>
                <a:lnTo>
                  <a:pt x="0" y="0"/>
                </a:lnTo>
                <a:close/>
              </a:path>
            </a:pathLst>
          </a:custGeom>
          <a:blipFill>
            <a:blip r:embed="rId15"/>
            <a:stretch>
              <a:fillRect l="0" t="0" r="0" b="0"/>
            </a:stretch>
          </a:blipFill>
        </p:spPr>
      </p:sp>
      <p:sp>
        <p:nvSpPr>
          <p:cNvPr name="Freeform 17" id="17"/>
          <p:cNvSpPr/>
          <p:nvPr/>
        </p:nvSpPr>
        <p:spPr>
          <a:xfrm flipH="false" flipV="false" rot="0">
            <a:off x="12231974" y="3855039"/>
            <a:ext cx="769318" cy="1288461"/>
          </a:xfrm>
          <a:custGeom>
            <a:avLst/>
            <a:gdLst/>
            <a:ahLst/>
            <a:cxnLst/>
            <a:rect r="r" b="b" t="t" l="l"/>
            <a:pathLst>
              <a:path h="1288461" w="769318">
                <a:moveTo>
                  <a:pt x="0" y="0"/>
                </a:moveTo>
                <a:lnTo>
                  <a:pt x="769318" y="0"/>
                </a:lnTo>
                <a:lnTo>
                  <a:pt x="769318" y="1288461"/>
                </a:lnTo>
                <a:lnTo>
                  <a:pt x="0" y="1288461"/>
                </a:lnTo>
                <a:lnTo>
                  <a:pt x="0" y="0"/>
                </a:lnTo>
                <a:close/>
              </a:path>
            </a:pathLst>
          </a:custGeom>
          <a:blipFill>
            <a:blip r:embed="rId16"/>
            <a:stretch>
              <a:fillRect l="0" t="0" r="0" b="0"/>
            </a:stretch>
          </a:blipFill>
        </p:spPr>
      </p:sp>
      <p:sp>
        <p:nvSpPr>
          <p:cNvPr name="Freeform 18" id="18"/>
          <p:cNvSpPr/>
          <p:nvPr/>
        </p:nvSpPr>
        <p:spPr>
          <a:xfrm flipH="false" flipV="false" rot="0">
            <a:off x="9451456" y="2190577"/>
            <a:ext cx="843957" cy="839737"/>
          </a:xfrm>
          <a:custGeom>
            <a:avLst/>
            <a:gdLst/>
            <a:ahLst/>
            <a:cxnLst/>
            <a:rect r="r" b="b" t="t" l="l"/>
            <a:pathLst>
              <a:path h="839737" w="843957">
                <a:moveTo>
                  <a:pt x="0" y="0"/>
                </a:moveTo>
                <a:lnTo>
                  <a:pt x="843956" y="0"/>
                </a:lnTo>
                <a:lnTo>
                  <a:pt x="843956" y="839736"/>
                </a:lnTo>
                <a:lnTo>
                  <a:pt x="0" y="839736"/>
                </a:lnTo>
                <a:lnTo>
                  <a:pt x="0" y="0"/>
                </a:lnTo>
                <a:close/>
              </a:path>
            </a:pathLst>
          </a:custGeom>
          <a:blipFill>
            <a:blip r:embed="rId17"/>
            <a:stretch>
              <a:fillRect l="0" t="0" r="0" b="0"/>
            </a:stretch>
          </a:blipFill>
        </p:spPr>
      </p:sp>
      <p:sp>
        <p:nvSpPr>
          <p:cNvPr name="Freeform 19" id="19"/>
          <p:cNvSpPr/>
          <p:nvPr/>
        </p:nvSpPr>
        <p:spPr>
          <a:xfrm flipH="false" flipV="false" rot="0">
            <a:off x="10335887" y="2205958"/>
            <a:ext cx="634613" cy="861953"/>
          </a:xfrm>
          <a:custGeom>
            <a:avLst/>
            <a:gdLst/>
            <a:ahLst/>
            <a:cxnLst/>
            <a:rect r="r" b="b" t="t" l="l"/>
            <a:pathLst>
              <a:path h="861953" w="634613">
                <a:moveTo>
                  <a:pt x="0" y="0"/>
                </a:moveTo>
                <a:lnTo>
                  <a:pt x="634612" y="0"/>
                </a:lnTo>
                <a:lnTo>
                  <a:pt x="634612" y="861952"/>
                </a:lnTo>
                <a:lnTo>
                  <a:pt x="0" y="861952"/>
                </a:lnTo>
                <a:lnTo>
                  <a:pt x="0" y="0"/>
                </a:lnTo>
                <a:close/>
              </a:path>
            </a:pathLst>
          </a:custGeom>
          <a:blipFill>
            <a:blip r:embed="rId18"/>
            <a:stretch>
              <a:fillRect l="0" t="0" r="0" b="0"/>
            </a:stretch>
          </a:blipFill>
        </p:spPr>
      </p:sp>
      <p:sp>
        <p:nvSpPr>
          <p:cNvPr name="Freeform 20" id="20"/>
          <p:cNvSpPr/>
          <p:nvPr/>
        </p:nvSpPr>
        <p:spPr>
          <a:xfrm flipH="false" flipV="false" rot="0">
            <a:off x="1563234" y="5692557"/>
            <a:ext cx="3404997" cy="4114800"/>
          </a:xfrm>
          <a:custGeom>
            <a:avLst/>
            <a:gdLst/>
            <a:ahLst/>
            <a:cxnLst/>
            <a:rect r="r" b="b" t="t" l="l"/>
            <a:pathLst>
              <a:path h="4114800" w="3404997">
                <a:moveTo>
                  <a:pt x="0" y="0"/>
                </a:moveTo>
                <a:lnTo>
                  <a:pt x="3404997" y="0"/>
                </a:lnTo>
                <a:lnTo>
                  <a:pt x="3404997"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1" id="21"/>
          <p:cNvSpPr/>
          <p:nvPr/>
        </p:nvSpPr>
        <p:spPr>
          <a:xfrm flipH="false" flipV="false" rot="0">
            <a:off x="15501711" y="7464813"/>
            <a:ext cx="1558856" cy="2342544"/>
          </a:xfrm>
          <a:custGeom>
            <a:avLst/>
            <a:gdLst/>
            <a:ahLst/>
            <a:cxnLst/>
            <a:rect r="r" b="b" t="t" l="l"/>
            <a:pathLst>
              <a:path h="2342544" w="1558856">
                <a:moveTo>
                  <a:pt x="0" y="0"/>
                </a:moveTo>
                <a:lnTo>
                  <a:pt x="1558857" y="0"/>
                </a:lnTo>
                <a:lnTo>
                  <a:pt x="1558857" y="2342544"/>
                </a:lnTo>
                <a:lnTo>
                  <a:pt x="0" y="234254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2" id="22"/>
          <p:cNvSpPr/>
          <p:nvPr/>
        </p:nvSpPr>
        <p:spPr>
          <a:xfrm flipH="false" flipV="false" rot="0">
            <a:off x="15066681" y="588562"/>
            <a:ext cx="2428917" cy="2088869"/>
          </a:xfrm>
          <a:custGeom>
            <a:avLst/>
            <a:gdLst/>
            <a:ahLst/>
            <a:cxnLst/>
            <a:rect r="r" b="b" t="t" l="l"/>
            <a:pathLst>
              <a:path h="2088869" w="2428917">
                <a:moveTo>
                  <a:pt x="0" y="0"/>
                </a:moveTo>
                <a:lnTo>
                  <a:pt x="2428917" y="0"/>
                </a:lnTo>
                <a:lnTo>
                  <a:pt x="2428917" y="2088868"/>
                </a:lnTo>
                <a:lnTo>
                  <a:pt x="0" y="2088868"/>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ADDFF"/>
        </a:solidFill>
      </p:bgPr>
    </p:bg>
    <p:spTree>
      <p:nvGrpSpPr>
        <p:cNvPr id="1" name=""/>
        <p:cNvGrpSpPr/>
        <p:nvPr/>
      </p:nvGrpSpPr>
      <p:grpSpPr>
        <a:xfrm>
          <a:off x="0" y="0"/>
          <a:ext cx="0" cy="0"/>
          <a:chOff x="0" y="0"/>
          <a:chExt cx="0" cy="0"/>
        </a:xfrm>
      </p:grpSpPr>
      <p:sp>
        <p:nvSpPr>
          <p:cNvPr name="TextBox 2" id="2"/>
          <p:cNvSpPr txBox="true"/>
          <p:nvPr/>
        </p:nvSpPr>
        <p:spPr>
          <a:xfrm rot="0">
            <a:off x="5518261" y="2125540"/>
            <a:ext cx="10232643" cy="7408545"/>
          </a:xfrm>
          <a:prstGeom prst="rect">
            <a:avLst/>
          </a:prstGeom>
        </p:spPr>
        <p:txBody>
          <a:bodyPr anchor="t" rtlCol="false" tIns="0" lIns="0" bIns="0" rIns="0">
            <a:spAutoFit/>
          </a:bodyPr>
          <a:lstStyle/>
          <a:p>
            <a:pPr algn="just">
              <a:lnSpc>
                <a:spcPts val="5880"/>
              </a:lnSpc>
            </a:pPr>
          </a:p>
          <a:p>
            <a:pPr algn="just">
              <a:lnSpc>
                <a:spcPts val="5880"/>
              </a:lnSpc>
            </a:pPr>
            <a:r>
              <a:rPr lang="en-US" sz="4200">
                <a:solidFill>
                  <a:srgbClr val="000000"/>
                </a:solidFill>
                <a:latin typeface="Canva Student Font"/>
                <a:ea typeface="Canva Student Font"/>
                <a:cs typeface="Canva Student Font"/>
                <a:sym typeface="Canva Student Font"/>
              </a:rPr>
              <a:t>So, SMART is like your special adventure map that helps you find treasures by making sure you know exactly where to go, you can track your progress, it's possible to reach, it's realistic, and you have a deadline to finish your exciting journey!</a:t>
            </a:r>
          </a:p>
          <a:p>
            <a:pPr algn="just">
              <a:lnSpc>
                <a:spcPts val="5880"/>
              </a:lnSpc>
            </a:pPr>
          </a:p>
          <a:p>
            <a:pPr algn="just">
              <a:lnSpc>
                <a:spcPts val="5880"/>
              </a:lnSpc>
            </a:pPr>
          </a:p>
          <a:p>
            <a:pPr algn="just">
              <a:lnSpc>
                <a:spcPts val="5880"/>
              </a:lnSpc>
            </a:pPr>
          </a:p>
          <a:p>
            <a:pPr algn="just">
              <a:lnSpc>
                <a:spcPts val="5880"/>
              </a:lnSpc>
            </a:pPr>
          </a:p>
        </p:txBody>
      </p:sp>
      <p:sp>
        <p:nvSpPr>
          <p:cNvPr name="Freeform 3" id="3"/>
          <p:cNvSpPr/>
          <p:nvPr/>
        </p:nvSpPr>
        <p:spPr>
          <a:xfrm flipH="false" flipV="false" rot="0">
            <a:off x="1675453" y="2289616"/>
            <a:ext cx="3347664" cy="2853884"/>
          </a:xfrm>
          <a:custGeom>
            <a:avLst/>
            <a:gdLst/>
            <a:ahLst/>
            <a:cxnLst/>
            <a:rect r="r" b="b" t="t" l="l"/>
            <a:pathLst>
              <a:path h="2853884" w="3347664">
                <a:moveTo>
                  <a:pt x="0" y="0"/>
                </a:moveTo>
                <a:lnTo>
                  <a:pt x="3347664" y="0"/>
                </a:lnTo>
                <a:lnTo>
                  <a:pt x="3347664" y="2853884"/>
                </a:lnTo>
                <a:lnTo>
                  <a:pt x="0" y="285388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462674" y="5596890"/>
            <a:ext cx="1773221" cy="3385625"/>
          </a:xfrm>
          <a:custGeom>
            <a:avLst/>
            <a:gdLst/>
            <a:ahLst/>
            <a:cxnLst/>
            <a:rect r="r" b="b" t="t" l="l"/>
            <a:pathLst>
              <a:path h="3385625" w="1773221">
                <a:moveTo>
                  <a:pt x="0" y="0"/>
                </a:moveTo>
                <a:lnTo>
                  <a:pt x="1773222" y="0"/>
                </a:lnTo>
                <a:lnTo>
                  <a:pt x="1773222" y="3385625"/>
                </a:lnTo>
                <a:lnTo>
                  <a:pt x="0" y="33856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019513" y="6148460"/>
            <a:ext cx="3190952" cy="3385625"/>
          </a:xfrm>
          <a:custGeom>
            <a:avLst/>
            <a:gdLst/>
            <a:ahLst/>
            <a:cxnLst/>
            <a:rect r="r" b="b" t="t" l="l"/>
            <a:pathLst>
              <a:path h="3385625" w="3190952">
                <a:moveTo>
                  <a:pt x="0" y="0"/>
                </a:moveTo>
                <a:lnTo>
                  <a:pt x="3190952" y="0"/>
                </a:lnTo>
                <a:lnTo>
                  <a:pt x="3190952" y="3385625"/>
                </a:lnTo>
                <a:lnTo>
                  <a:pt x="0" y="33856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977822" y="419704"/>
            <a:ext cx="7442436" cy="1869912"/>
          </a:xfrm>
          <a:custGeom>
            <a:avLst/>
            <a:gdLst/>
            <a:ahLst/>
            <a:cxnLst/>
            <a:rect r="r" b="b" t="t" l="l"/>
            <a:pathLst>
              <a:path h="1869912" w="7442436">
                <a:moveTo>
                  <a:pt x="0" y="0"/>
                </a:moveTo>
                <a:lnTo>
                  <a:pt x="7442436" y="0"/>
                </a:lnTo>
                <a:lnTo>
                  <a:pt x="7442436" y="1869912"/>
                </a:lnTo>
                <a:lnTo>
                  <a:pt x="0" y="18699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AEEE6"/>
        </a:solidFill>
      </p:bgPr>
    </p:bg>
    <p:spTree>
      <p:nvGrpSpPr>
        <p:cNvPr id="1" name=""/>
        <p:cNvGrpSpPr/>
        <p:nvPr/>
      </p:nvGrpSpPr>
      <p:grpSpPr>
        <a:xfrm>
          <a:off x="0" y="0"/>
          <a:ext cx="0" cy="0"/>
          <a:chOff x="0" y="0"/>
          <a:chExt cx="0" cy="0"/>
        </a:xfrm>
      </p:grpSpPr>
      <p:sp>
        <p:nvSpPr>
          <p:cNvPr name="Freeform 2" id="2"/>
          <p:cNvSpPr/>
          <p:nvPr/>
        </p:nvSpPr>
        <p:spPr>
          <a:xfrm flipH="false" flipV="false" rot="0">
            <a:off x="1363676" y="2414433"/>
            <a:ext cx="3329247" cy="4114800"/>
          </a:xfrm>
          <a:custGeom>
            <a:avLst/>
            <a:gdLst/>
            <a:ahLst/>
            <a:cxnLst/>
            <a:rect r="r" b="b" t="t" l="l"/>
            <a:pathLst>
              <a:path h="4114800" w="3329247">
                <a:moveTo>
                  <a:pt x="0" y="0"/>
                </a:moveTo>
                <a:lnTo>
                  <a:pt x="3329247" y="0"/>
                </a:lnTo>
                <a:lnTo>
                  <a:pt x="332924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593414" y="2371503"/>
            <a:ext cx="3112785" cy="3831120"/>
          </a:xfrm>
          <a:custGeom>
            <a:avLst/>
            <a:gdLst/>
            <a:ahLst/>
            <a:cxnLst/>
            <a:rect r="r" b="b" t="t" l="l"/>
            <a:pathLst>
              <a:path h="3831120" w="3112785">
                <a:moveTo>
                  <a:pt x="0" y="0"/>
                </a:moveTo>
                <a:lnTo>
                  <a:pt x="3112784" y="0"/>
                </a:lnTo>
                <a:lnTo>
                  <a:pt x="3112784" y="3831120"/>
                </a:lnTo>
                <a:lnTo>
                  <a:pt x="0" y="3831120"/>
                </a:lnTo>
                <a:lnTo>
                  <a:pt x="0" y="0"/>
                </a:lnTo>
                <a:close/>
              </a:path>
            </a:pathLst>
          </a:custGeom>
          <a:blipFill>
            <a:blip r:embed="rId4"/>
            <a:stretch>
              <a:fillRect l="0" t="0" r="0" b="0"/>
            </a:stretch>
          </a:blipFill>
        </p:spPr>
      </p:sp>
      <p:sp>
        <p:nvSpPr>
          <p:cNvPr name="Freeform 4" id="4"/>
          <p:cNvSpPr/>
          <p:nvPr/>
        </p:nvSpPr>
        <p:spPr>
          <a:xfrm flipH="false" flipV="false" rot="0">
            <a:off x="5275902" y="1017849"/>
            <a:ext cx="1007435" cy="998277"/>
          </a:xfrm>
          <a:custGeom>
            <a:avLst/>
            <a:gdLst/>
            <a:ahLst/>
            <a:cxnLst/>
            <a:rect r="r" b="b" t="t" l="l"/>
            <a:pathLst>
              <a:path h="998277" w="1007435">
                <a:moveTo>
                  <a:pt x="0" y="0"/>
                </a:moveTo>
                <a:lnTo>
                  <a:pt x="1007435" y="0"/>
                </a:lnTo>
                <a:lnTo>
                  <a:pt x="1007435" y="998277"/>
                </a:lnTo>
                <a:lnTo>
                  <a:pt x="0" y="9982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5606431" y="895350"/>
            <a:ext cx="6863032" cy="1120776"/>
          </a:xfrm>
          <a:prstGeom prst="rect">
            <a:avLst/>
          </a:prstGeom>
        </p:spPr>
        <p:txBody>
          <a:bodyPr anchor="t" rtlCol="false" tIns="0" lIns="0" bIns="0" rIns="0">
            <a:spAutoFit/>
          </a:bodyPr>
          <a:lstStyle/>
          <a:p>
            <a:pPr algn="ctr">
              <a:lnSpc>
                <a:spcPts val="9099"/>
              </a:lnSpc>
            </a:pPr>
            <a:r>
              <a:rPr lang="en-US" sz="6499">
                <a:solidFill>
                  <a:srgbClr val="000000"/>
                </a:solidFill>
                <a:latin typeface="Canva Student Font"/>
                <a:ea typeface="Canva Student Font"/>
                <a:cs typeface="Canva Student Font"/>
                <a:sym typeface="Canva Student Font"/>
              </a:rPr>
              <a:t>Increases motivation</a:t>
            </a:r>
          </a:p>
        </p:txBody>
      </p:sp>
      <p:sp>
        <p:nvSpPr>
          <p:cNvPr name="TextBox 6" id="6"/>
          <p:cNvSpPr txBox="true"/>
          <p:nvPr/>
        </p:nvSpPr>
        <p:spPr>
          <a:xfrm rot="0">
            <a:off x="5818536" y="3251778"/>
            <a:ext cx="6650927" cy="2950845"/>
          </a:xfrm>
          <a:prstGeom prst="rect">
            <a:avLst/>
          </a:prstGeom>
        </p:spPr>
        <p:txBody>
          <a:bodyPr anchor="t" rtlCol="false" tIns="0" lIns="0" bIns="0" rIns="0">
            <a:spAutoFit/>
          </a:bodyPr>
          <a:lstStyle/>
          <a:p>
            <a:pPr algn="just">
              <a:lnSpc>
                <a:spcPts val="5880"/>
              </a:lnSpc>
            </a:pPr>
            <a:r>
              <a:rPr lang="en-US" sz="4200">
                <a:solidFill>
                  <a:srgbClr val="000000"/>
                </a:solidFill>
                <a:latin typeface="Canva Student Font"/>
                <a:ea typeface="Canva Student Font"/>
                <a:cs typeface="Canva Student Font"/>
                <a:sym typeface="Canva Student Font"/>
              </a:rPr>
              <a:t>By setting goals, you can dream and visualize the endpoint. This helps you to desire success and increases determination.</a:t>
            </a:r>
          </a:p>
        </p:txBody>
      </p:sp>
      <p:sp>
        <p:nvSpPr>
          <p:cNvPr name="TextBox 7" id="7"/>
          <p:cNvSpPr txBox="true"/>
          <p:nvPr/>
        </p:nvSpPr>
        <p:spPr>
          <a:xfrm rot="0">
            <a:off x="6837388" y="7440873"/>
            <a:ext cx="8312418" cy="2207895"/>
          </a:xfrm>
          <a:prstGeom prst="rect">
            <a:avLst/>
          </a:prstGeom>
        </p:spPr>
        <p:txBody>
          <a:bodyPr anchor="t" rtlCol="false" tIns="0" lIns="0" bIns="0" rIns="0">
            <a:spAutoFit/>
          </a:bodyPr>
          <a:lstStyle/>
          <a:p>
            <a:pPr algn="just">
              <a:lnSpc>
                <a:spcPts val="5880"/>
              </a:lnSpc>
            </a:pPr>
            <a:r>
              <a:rPr lang="en-US" sz="4200">
                <a:solidFill>
                  <a:srgbClr val="000000"/>
                </a:solidFill>
                <a:latin typeface="Canva Student Font"/>
                <a:ea typeface="Canva Student Font"/>
                <a:cs typeface="Canva Student Font"/>
                <a:sym typeface="Canva Student Font"/>
              </a:rPr>
              <a:t>The secret of getting ahead is getting started. </a:t>
            </a:r>
          </a:p>
          <a:p>
            <a:pPr algn="just">
              <a:lnSpc>
                <a:spcPts val="5880"/>
              </a:lnSpc>
            </a:pPr>
            <a:r>
              <a:rPr lang="en-US" sz="4200">
                <a:solidFill>
                  <a:srgbClr val="000000"/>
                </a:solidFill>
                <a:latin typeface="Canva Student Font"/>
                <a:ea typeface="Canva Student Font"/>
                <a:cs typeface="Canva Student Font"/>
                <a:sym typeface="Canva Student Font"/>
              </a:rPr>
              <a:t>                                     -Mark Twain-</a:t>
            </a:r>
          </a:p>
          <a:p>
            <a:pPr algn="just">
              <a:lnSpc>
                <a:spcPts val="588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EEE6"/>
        </a:solidFill>
      </p:bgPr>
    </p:bg>
    <p:spTree>
      <p:nvGrpSpPr>
        <p:cNvPr id="1" name=""/>
        <p:cNvGrpSpPr/>
        <p:nvPr/>
      </p:nvGrpSpPr>
      <p:grpSpPr>
        <a:xfrm>
          <a:off x="0" y="0"/>
          <a:ext cx="0" cy="0"/>
          <a:chOff x="0" y="0"/>
          <a:chExt cx="0" cy="0"/>
        </a:xfrm>
      </p:grpSpPr>
      <p:sp>
        <p:nvSpPr>
          <p:cNvPr name="Freeform 2" id="2"/>
          <p:cNvSpPr/>
          <p:nvPr/>
        </p:nvSpPr>
        <p:spPr>
          <a:xfrm flipH="false" flipV="false" rot="0">
            <a:off x="4692923" y="964131"/>
            <a:ext cx="1009915" cy="1051995"/>
          </a:xfrm>
          <a:custGeom>
            <a:avLst/>
            <a:gdLst/>
            <a:ahLst/>
            <a:cxnLst/>
            <a:rect r="r" b="b" t="t" l="l"/>
            <a:pathLst>
              <a:path h="1051995" w="1009915">
                <a:moveTo>
                  <a:pt x="0" y="0"/>
                </a:moveTo>
                <a:lnTo>
                  <a:pt x="1009915" y="0"/>
                </a:lnTo>
                <a:lnTo>
                  <a:pt x="1009915" y="1051995"/>
                </a:lnTo>
                <a:lnTo>
                  <a:pt x="0" y="1051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3676710"/>
            <a:ext cx="3768724" cy="3745170"/>
          </a:xfrm>
          <a:custGeom>
            <a:avLst/>
            <a:gdLst/>
            <a:ahLst/>
            <a:cxnLst/>
            <a:rect r="r" b="b" t="t" l="l"/>
            <a:pathLst>
              <a:path h="3745170" w="3768724">
                <a:moveTo>
                  <a:pt x="0" y="0"/>
                </a:moveTo>
                <a:lnTo>
                  <a:pt x="3768724" y="0"/>
                </a:lnTo>
                <a:lnTo>
                  <a:pt x="3768724" y="3745170"/>
                </a:lnTo>
                <a:lnTo>
                  <a:pt x="0" y="37451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593414" y="3033414"/>
            <a:ext cx="2623629" cy="1987399"/>
          </a:xfrm>
          <a:custGeom>
            <a:avLst/>
            <a:gdLst/>
            <a:ahLst/>
            <a:cxnLst/>
            <a:rect r="r" b="b" t="t" l="l"/>
            <a:pathLst>
              <a:path h="1987399" w="2623629">
                <a:moveTo>
                  <a:pt x="0" y="0"/>
                </a:moveTo>
                <a:lnTo>
                  <a:pt x="2623628" y="0"/>
                </a:lnTo>
                <a:lnTo>
                  <a:pt x="2623628" y="1987398"/>
                </a:lnTo>
                <a:lnTo>
                  <a:pt x="0" y="1987398"/>
                </a:lnTo>
                <a:lnTo>
                  <a:pt x="0" y="0"/>
                </a:lnTo>
                <a:close/>
              </a:path>
            </a:pathLst>
          </a:custGeom>
          <a:blipFill>
            <a:blip r:embed="rId6"/>
            <a:stretch>
              <a:fillRect l="0" t="0" r="0" b="0"/>
            </a:stretch>
          </a:blipFill>
        </p:spPr>
      </p:sp>
      <p:sp>
        <p:nvSpPr>
          <p:cNvPr name="TextBox 5" id="5"/>
          <p:cNvSpPr txBox="true"/>
          <p:nvPr/>
        </p:nvSpPr>
        <p:spPr>
          <a:xfrm rot="0">
            <a:off x="5275902" y="895350"/>
            <a:ext cx="8317512" cy="1120776"/>
          </a:xfrm>
          <a:prstGeom prst="rect">
            <a:avLst/>
          </a:prstGeom>
        </p:spPr>
        <p:txBody>
          <a:bodyPr anchor="t" rtlCol="false" tIns="0" lIns="0" bIns="0" rIns="0">
            <a:spAutoFit/>
          </a:bodyPr>
          <a:lstStyle/>
          <a:p>
            <a:pPr algn="ctr">
              <a:lnSpc>
                <a:spcPts val="9099"/>
              </a:lnSpc>
            </a:pPr>
            <a:r>
              <a:rPr lang="en-US" sz="6499">
                <a:solidFill>
                  <a:srgbClr val="000000"/>
                </a:solidFill>
                <a:latin typeface="Canva Student Font"/>
                <a:ea typeface="Canva Student Font"/>
                <a:cs typeface="Canva Student Font"/>
                <a:sym typeface="Canva Student Font"/>
              </a:rPr>
              <a:t>Teaches Time Management</a:t>
            </a:r>
          </a:p>
        </p:txBody>
      </p:sp>
      <p:sp>
        <p:nvSpPr>
          <p:cNvPr name="TextBox 6" id="6"/>
          <p:cNvSpPr txBox="true"/>
          <p:nvPr/>
        </p:nvSpPr>
        <p:spPr>
          <a:xfrm rot="0">
            <a:off x="5818536" y="3251778"/>
            <a:ext cx="6650927" cy="1500505"/>
          </a:xfrm>
          <a:prstGeom prst="rect">
            <a:avLst/>
          </a:prstGeom>
        </p:spPr>
        <p:txBody>
          <a:bodyPr anchor="t" rtlCol="false" tIns="0" lIns="0" bIns="0" rIns="0">
            <a:spAutoFit/>
          </a:bodyPr>
          <a:lstStyle/>
          <a:p>
            <a:pPr algn="just">
              <a:lnSpc>
                <a:spcPts val="6019"/>
              </a:lnSpc>
            </a:pPr>
            <a:r>
              <a:rPr lang="en-US" sz="4299">
                <a:solidFill>
                  <a:srgbClr val="000000"/>
                </a:solidFill>
                <a:latin typeface="Canva Student Font"/>
                <a:ea typeface="Canva Student Font"/>
                <a:cs typeface="Canva Student Font"/>
                <a:sym typeface="Canva Student Font"/>
              </a:rPr>
              <a:t>Setting goals, helps you to be organized and reduces procrastination.</a:t>
            </a:r>
          </a:p>
        </p:txBody>
      </p:sp>
      <p:sp>
        <p:nvSpPr>
          <p:cNvPr name="TextBox 7" id="7"/>
          <p:cNvSpPr txBox="true"/>
          <p:nvPr/>
        </p:nvSpPr>
        <p:spPr>
          <a:xfrm rot="0">
            <a:off x="6807412" y="6204927"/>
            <a:ext cx="8731254" cy="3693795"/>
          </a:xfrm>
          <a:prstGeom prst="rect">
            <a:avLst/>
          </a:prstGeom>
        </p:spPr>
        <p:txBody>
          <a:bodyPr anchor="t" rtlCol="false" tIns="0" lIns="0" bIns="0" rIns="0">
            <a:spAutoFit/>
          </a:bodyPr>
          <a:lstStyle/>
          <a:p>
            <a:pPr algn="just">
              <a:lnSpc>
                <a:spcPts val="5879"/>
              </a:lnSpc>
            </a:pPr>
            <a:r>
              <a:rPr lang="en-US" sz="4199">
                <a:solidFill>
                  <a:srgbClr val="000000"/>
                </a:solidFill>
                <a:latin typeface="Canva Student Font"/>
                <a:ea typeface="Canva Student Font"/>
                <a:cs typeface="Canva Student Font"/>
                <a:sym typeface="Canva Student Font"/>
              </a:rPr>
              <a:t>It does not matter how slowly you go as long as you do not stop. </a:t>
            </a:r>
          </a:p>
          <a:p>
            <a:pPr algn="just">
              <a:lnSpc>
                <a:spcPts val="5879"/>
              </a:lnSpc>
            </a:pPr>
            <a:r>
              <a:rPr lang="en-US" sz="4199">
                <a:solidFill>
                  <a:srgbClr val="000000"/>
                </a:solidFill>
                <a:latin typeface="Canva Student Font"/>
                <a:ea typeface="Canva Student Font"/>
                <a:cs typeface="Canva Student Font"/>
                <a:sym typeface="Canva Student Font"/>
              </a:rPr>
              <a:t>                                        </a:t>
            </a:r>
            <a:r>
              <a:rPr lang="en-US" sz="4199">
                <a:solidFill>
                  <a:srgbClr val="000000"/>
                </a:solidFill>
                <a:latin typeface="Canva Student Font"/>
                <a:ea typeface="Canva Student Font"/>
                <a:cs typeface="Canva Student Font"/>
                <a:sym typeface="Canva Student Font"/>
              </a:rPr>
              <a:t>-Confucius-</a:t>
            </a:r>
          </a:p>
          <a:p>
            <a:pPr algn="just">
              <a:lnSpc>
                <a:spcPts val="5879"/>
              </a:lnSpc>
            </a:pPr>
          </a:p>
          <a:p>
            <a:pPr algn="just">
              <a:lnSpc>
                <a:spcPts val="5879"/>
              </a:lnSpc>
            </a:pPr>
            <a:r>
              <a:rPr lang="en-US" sz="4199">
                <a:solidFill>
                  <a:srgbClr val="000000"/>
                </a:solidFill>
                <a:latin typeface="Canva Student Font"/>
                <a:ea typeface="Canva Student Font"/>
                <a:cs typeface="Canva Student Font"/>
                <a:sym typeface="Canva Student Font"/>
              </a:rPr>
              <a: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AEEE6"/>
        </a:solidFill>
      </p:bgPr>
    </p:bg>
    <p:spTree>
      <p:nvGrpSpPr>
        <p:cNvPr id="1" name=""/>
        <p:cNvGrpSpPr/>
        <p:nvPr/>
      </p:nvGrpSpPr>
      <p:grpSpPr>
        <a:xfrm>
          <a:off x="0" y="0"/>
          <a:ext cx="0" cy="0"/>
          <a:chOff x="0" y="0"/>
          <a:chExt cx="0" cy="0"/>
        </a:xfrm>
      </p:grpSpPr>
      <p:sp>
        <p:nvSpPr>
          <p:cNvPr name="Freeform 2" id="2"/>
          <p:cNvSpPr/>
          <p:nvPr/>
        </p:nvSpPr>
        <p:spPr>
          <a:xfrm flipH="false" flipV="false" rot="0">
            <a:off x="4932322" y="1028700"/>
            <a:ext cx="886215" cy="987426"/>
          </a:xfrm>
          <a:custGeom>
            <a:avLst/>
            <a:gdLst/>
            <a:ahLst/>
            <a:cxnLst/>
            <a:rect r="r" b="b" t="t" l="l"/>
            <a:pathLst>
              <a:path h="987426" w="886215">
                <a:moveTo>
                  <a:pt x="0" y="0"/>
                </a:moveTo>
                <a:lnTo>
                  <a:pt x="886214" y="0"/>
                </a:lnTo>
                <a:lnTo>
                  <a:pt x="886214" y="987426"/>
                </a:lnTo>
                <a:lnTo>
                  <a:pt x="0" y="98742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88635" y="3646994"/>
            <a:ext cx="5017796" cy="3625358"/>
          </a:xfrm>
          <a:custGeom>
            <a:avLst/>
            <a:gdLst/>
            <a:ahLst/>
            <a:cxnLst/>
            <a:rect r="r" b="b" t="t" l="l"/>
            <a:pathLst>
              <a:path h="3625358" w="5017796">
                <a:moveTo>
                  <a:pt x="0" y="0"/>
                </a:moveTo>
                <a:lnTo>
                  <a:pt x="5017796" y="0"/>
                </a:lnTo>
                <a:lnTo>
                  <a:pt x="5017796" y="3625358"/>
                </a:lnTo>
                <a:lnTo>
                  <a:pt x="0" y="3625358"/>
                </a:lnTo>
                <a:lnTo>
                  <a:pt x="0" y="0"/>
                </a:lnTo>
                <a:close/>
              </a:path>
            </a:pathLst>
          </a:custGeom>
          <a:blipFill>
            <a:blip r:embed="rId4"/>
            <a:stretch>
              <a:fillRect l="0" t="0" r="0" b="0"/>
            </a:stretch>
          </a:blipFill>
        </p:spPr>
      </p:sp>
      <p:sp>
        <p:nvSpPr>
          <p:cNvPr name="Freeform 4" id="4"/>
          <p:cNvSpPr/>
          <p:nvPr/>
        </p:nvSpPr>
        <p:spPr>
          <a:xfrm flipH="false" flipV="false" rot="0">
            <a:off x="13469996" y="2332299"/>
            <a:ext cx="2920186" cy="3127374"/>
          </a:xfrm>
          <a:custGeom>
            <a:avLst/>
            <a:gdLst/>
            <a:ahLst/>
            <a:cxnLst/>
            <a:rect r="r" b="b" t="t" l="l"/>
            <a:pathLst>
              <a:path h="3127374" w="2920186">
                <a:moveTo>
                  <a:pt x="0" y="0"/>
                </a:moveTo>
                <a:lnTo>
                  <a:pt x="2920186" y="0"/>
                </a:lnTo>
                <a:lnTo>
                  <a:pt x="2920186" y="3127374"/>
                </a:lnTo>
                <a:lnTo>
                  <a:pt x="0" y="31273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4692923" y="895350"/>
            <a:ext cx="8317512" cy="1120776"/>
          </a:xfrm>
          <a:prstGeom prst="rect">
            <a:avLst/>
          </a:prstGeom>
        </p:spPr>
        <p:txBody>
          <a:bodyPr anchor="t" rtlCol="false" tIns="0" lIns="0" bIns="0" rIns="0">
            <a:spAutoFit/>
          </a:bodyPr>
          <a:lstStyle/>
          <a:p>
            <a:pPr algn="ctr">
              <a:lnSpc>
                <a:spcPts val="9099"/>
              </a:lnSpc>
            </a:pPr>
            <a:r>
              <a:rPr lang="en-US" sz="6499">
                <a:solidFill>
                  <a:srgbClr val="000000"/>
                </a:solidFill>
                <a:latin typeface="Canva Student Font"/>
                <a:ea typeface="Canva Student Font"/>
                <a:cs typeface="Canva Student Font"/>
                <a:sym typeface="Canva Student Font"/>
              </a:rPr>
              <a:t>Helps staying focused</a:t>
            </a:r>
          </a:p>
        </p:txBody>
      </p:sp>
      <p:sp>
        <p:nvSpPr>
          <p:cNvPr name="TextBox 6" id="6"/>
          <p:cNvSpPr txBox="true"/>
          <p:nvPr/>
        </p:nvSpPr>
        <p:spPr>
          <a:xfrm rot="0">
            <a:off x="5818536" y="3251778"/>
            <a:ext cx="6650927" cy="2262505"/>
          </a:xfrm>
          <a:prstGeom prst="rect">
            <a:avLst/>
          </a:prstGeom>
        </p:spPr>
        <p:txBody>
          <a:bodyPr anchor="t" rtlCol="false" tIns="0" lIns="0" bIns="0" rIns="0">
            <a:spAutoFit/>
          </a:bodyPr>
          <a:lstStyle/>
          <a:p>
            <a:pPr algn="just">
              <a:lnSpc>
                <a:spcPts val="6019"/>
              </a:lnSpc>
            </a:pPr>
            <a:r>
              <a:rPr lang="en-US" sz="4299">
                <a:solidFill>
                  <a:srgbClr val="000000"/>
                </a:solidFill>
                <a:latin typeface="Canva Student Font"/>
                <a:ea typeface="Canva Student Font"/>
                <a:cs typeface="Canva Student Font"/>
                <a:sym typeface="Canva Student Font"/>
              </a:rPr>
              <a:t>Setting goals provides you a clear pathway to success and keeps you focused on what is really important.</a:t>
            </a:r>
          </a:p>
        </p:txBody>
      </p:sp>
      <p:sp>
        <p:nvSpPr>
          <p:cNvPr name="TextBox 7" id="7"/>
          <p:cNvSpPr txBox="true"/>
          <p:nvPr/>
        </p:nvSpPr>
        <p:spPr>
          <a:xfrm rot="0">
            <a:off x="7385721" y="6593205"/>
            <a:ext cx="8731254" cy="3693795"/>
          </a:xfrm>
          <a:prstGeom prst="rect">
            <a:avLst/>
          </a:prstGeom>
        </p:spPr>
        <p:txBody>
          <a:bodyPr anchor="t" rtlCol="false" tIns="0" lIns="0" bIns="0" rIns="0">
            <a:spAutoFit/>
          </a:bodyPr>
          <a:lstStyle/>
          <a:p>
            <a:pPr algn="just">
              <a:lnSpc>
                <a:spcPts val="5879"/>
              </a:lnSpc>
            </a:pPr>
            <a:r>
              <a:rPr lang="en-US" sz="4199">
                <a:solidFill>
                  <a:srgbClr val="000000"/>
                </a:solidFill>
                <a:latin typeface="Canva Student Font"/>
                <a:ea typeface="Canva Student Font"/>
                <a:cs typeface="Canva Student Font"/>
                <a:sym typeface="Canva Student Font"/>
              </a:rPr>
              <a:t>Good, better, best. Never let it rest. 'Til your good is better and your better is best.    </a:t>
            </a:r>
          </a:p>
          <a:p>
            <a:pPr algn="just">
              <a:lnSpc>
                <a:spcPts val="5879"/>
              </a:lnSpc>
            </a:pPr>
            <a:r>
              <a:rPr lang="en-US" sz="4199">
                <a:solidFill>
                  <a:srgbClr val="000000"/>
                </a:solidFill>
                <a:latin typeface="Canva Student Font"/>
                <a:ea typeface="Canva Student Font"/>
                <a:cs typeface="Canva Student Font"/>
                <a:sym typeface="Canva Student Font"/>
              </a:rPr>
              <a:t>                                        -St. Jerome-</a:t>
            </a:r>
          </a:p>
          <a:p>
            <a:pPr algn="just">
              <a:lnSpc>
                <a:spcPts val="5879"/>
              </a:lnSpc>
            </a:pPr>
          </a:p>
          <a:p>
            <a:pPr algn="just">
              <a:lnSpc>
                <a:spcPts val="5879"/>
              </a:lnSpc>
            </a:pPr>
            <a:r>
              <a:rPr lang="en-US" sz="4199">
                <a:solidFill>
                  <a:srgbClr val="000000"/>
                </a:solidFill>
                <a:latin typeface="Canva Student Font"/>
                <a:ea typeface="Canva Student Font"/>
                <a:cs typeface="Canva Student Font"/>
                <a:sym typeface="Canva Student Font"/>
              </a:rPr>
              <a:t>                                     </a:t>
            </a:r>
            <a:r>
              <a:rPr lang="en-US" sz="4199">
                <a:solidFill>
                  <a:srgbClr val="000000"/>
                </a:solidFill>
                <a:latin typeface="Canva Student Font"/>
                <a:ea typeface="Canva Student Font"/>
                <a:cs typeface="Canva Student Font"/>
                <a:sym typeface="Canva Student Font"/>
              </a:rPr>
              <a:t>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AEEE6"/>
        </a:solidFill>
      </p:bgPr>
    </p:bg>
    <p:spTree>
      <p:nvGrpSpPr>
        <p:cNvPr id="1" name=""/>
        <p:cNvGrpSpPr/>
        <p:nvPr/>
      </p:nvGrpSpPr>
      <p:grpSpPr>
        <a:xfrm>
          <a:off x="0" y="0"/>
          <a:ext cx="0" cy="0"/>
          <a:chOff x="0" y="0"/>
          <a:chExt cx="0" cy="0"/>
        </a:xfrm>
      </p:grpSpPr>
      <p:sp>
        <p:nvSpPr>
          <p:cNvPr name="Freeform 2" id="2"/>
          <p:cNvSpPr/>
          <p:nvPr/>
        </p:nvSpPr>
        <p:spPr>
          <a:xfrm flipH="false" flipV="false" rot="0">
            <a:off x="4832289" y="1029878"/>
            <a:ext cx="986248" cy="986248"/>
          </a:xfrm>
          <a:custGeom>
            <a:avLst/>
            <a:gdLst/>
            <a:ahLst/>
            <a:cxnLst/>
            <a:rect r="r" b="b" t="t" l="l"/>
            <a:pathLst>
              <a:path h="986248" w="986248">
                <a:moveTo>
                  <a:pt x="0" y="0"/>
                </a:moveTo>
                <a:lnTo>
                  <a:pt x="986247" y="0"/>
                </a:lnTo>
                <a:lnTo>
                  <a:pt x="986247" y="986248"/>
                </a:lnTo>
                <a:lnTo>
                  <a:pt x="0" y="986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764837" y="5693129"/>
            <a:ext cx="3923799" cy="774950"/>
          </a:xfrm>
          <a:custGeom>
            <a:avLst/>
            <a:gdLst/>
            <a:ahLst/>
            <a:cxnLst/>
            <a:rect r="r" b="b" t="t" l="l"/>
            <a:pathLst>
              <a:path h="774950" w="3923799">
                <a:moveTo>
                  <a:pt x="0" y="0"/>
                </a:moveTo>
                <a:lnTo>
                  <a:pt x="3923800" y="0"/>
                </a:lnTo>
                <a:lnTo>
                  <a:pt x="3923800" y="774950"/>
                </a:lnTo>
                <a:lnTo>
                  <a:pt x="0" y="7749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817262" y="3086100"/>
            <a:ext cx="3015026" cy="4114800"/>
          </a:xfrm>
          <a:custGeom>
            <a:avLst/>
            <a:gdLst/>
            <a:ahLst/>
            <a:cxnLst/>
            <a:rect r="r" b="b" t="t" l="l"/>
            <a:pathLst>
              <a:path h="4114800" w="3015026">
                <a:moveTo>
                  <a:pt x="0" y="0"/>
                </a:moveTo>
                <a:lnTo>
                  <a:pt x="3015027" y="0"/>
                </a:lnTo>
                <a:lnTo>
                  <a:pt x="301502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6028095" y="896528"/>
            <a:ext cx="6231811" cy="1120776"/>
          </a:xfrm>
          <a:prstGeom prst="rect">
            <a:avLst/>
          </a:prstGeom>
        </p:spPr>
        <p:txBody>
          <a:bodyPr anchor="t" rtlCol="false" tIns="0" lIns="0" bIns="0" rIns="0">
            <a:spAutoFit/>
          </a:bodyPr>
          <a:lstStyle/>
          <a:p>
            <a:pPr algn="ctr">
              <a:lnSpc>
                <a:spcPts val="9099"/>
              </a:lnSpc>
            </a:pPr>
            <a:r>
              <a:rPr lang="en-US" sz="6499">
                <a:solidFill>
                  <a:srgbClr val="000000"/>
                </a:solidFill>
                <a:latin typeface="Canva Student Font"/>
                <a:ea typeface="Canva Student Font"/>
                <a:cs typeface="Canva Student Font"/>
                <a:sym typeface="Canva Student Font"/>
              </a:rPr>
              <a:t>Allows Progress Check</a:t>
            </a:r>
          </a:p>
        </p:txBody>
      </p:sp>
      <p:sp>
        <p:nvSpPr>
          <p:cNvPr name="TextBox 6" id="6"/>
          <p:cNvSpPr txBox="true"/>
          <p:nvPr/>
        </p:nvSpPr>
        <p:spPr>
          <a:xfrm rot="0">
            <a:off x="5818536" y="3251778"/>
            <a:ext cx="8277067" cy="2262505"/>
          </a:xfrm>
          <a:prstGeom prst="rect">
            <a:avLst/>
          </a:prstGeom>
        </p:spPr>
        <p:txBody>
          <a:bodyPr anchor="t" rtlCol="false" tIns="0" lIns="0" bIns="0" rIns="0">
            <a:spAutoFit/>
          </a:bodyPr>
          <a:lstStyle/>
          <a:p>
            <a:pPr algn="just">
              <a:lnSpc>
                <a:spcPts val="6019"/>
              </a:lnSpc>
            </a:pPr>
            <a:r>
              <a:rPr lang="en-US" sz="4299">
                <a:solidFill>
                  <a:srgbClr val="000000"/>
                </a:solidFill>
                <a:latin typeface="Canva Student Font"/>
                <a:ea typeface="Canva Student Font"/>
                <a:cs typeface="Canva Student Font"/>
                <a:sym typeface="Canva Student Font"/>
              </a:rPr>
              <a:t>Once you have a well designed plan, then you can track your progress and identify strengths and weaknesses for improvement.</a:t>
            </a:r>
          </a:p>
        </p:txBody>
      </p:sp>
      <p:sp>
        <p:nvSpPr>
          <p:cNvPr name="TextBox 7" id="7"/>
          <p:cNvSpPr txBox="true"/>
          <p:nvPr/>
        </p:nvSpPr>
        <p:spPr>
          <a:xfrm rot="0">
            <a:off x="7591952" y="7368540"/>
            <a:ext cx="8731254" cy="3693795"/>
          </a:xfrm>
          <a:prstGeom prst="rect">
            <a:avLst/>
          </a:prstGeom>
        </p:spPr>
        <p:txBody>
          <a:bodyPr anchor="t" rtlCol="false" tIns="0" lIns="0" bIns="0" rIns="0">
            <a:spAutoFit/>
          </a:bodyPr>
          <a:lstStyle/>
          <a:p>
            <a:pPr algn="just">
              <a:lnSpc>
                <a:spcPts val="5879"/>
              </a:lnSpc>
            </a:pPr>
            <a:r>
              <a:rPr lang="en-US" sz="4199">
                <a:solidFill>
                  <a:srgbClr val="000000"/>
                </a:solidFill>
                <a:latin typeface="Canva Student Font"/>
                <a:ea typeface="Canva Student Font"/>
                <a:cs typeface="Canva Student Font"/>
                <a:sym typeface="Canva Student Font"/>
              </a:rPr>
              <a:t>Believe you can and you're halfway there. </a:t>
            </a:r>
          </a:p>
          <a:p>
            <a:pPr algn="just">
              <a:lnSpc>
                <a:spcPts val="5879"/>
              </a:lnSpc>
            </a:pPr>
            <a:r>
              <a:rPr lang="en-US" sz="4199">
                <a:solidFill>
                  <a:srgbClr val="000000"/>
                </a:solidFill>
                <a:latin typeface="Canva Student Font"/>
                <a:ea typeface="Canva Student Font"/>
                <a:cs typeface="Canva Student Font"/>
                <a:sym typeface="Canva Student Font"/>
              </a:rPr>
              <a:t>                                -Theodore Roosevelt-</a:t>
            </a:r>
          </a:p>
          <a:p>
            <a:pPr algn="just">
              <a:lnSpc>
                <a:spcPts val="5879"/>
              </a:lnSpc>
            </a:pPr>
          </a:p>
          <a:p>
            <a:pPr algn="just">
              <a:lnSpc>
                <a:spcPts val="5879"/>
              </a:lnSpc>
            </a:pPr>
          </a:p>
          <a:p>
            <a:pPr algn="just">
              <a:lnSpc>
                <a:spcPts val="5879"/>
              </a:lnSpc>
            </a:pPr>
            <a:r>
              <a:rPr lang="en-US" sz="4199">
                <a:solidFill>
                  <a:srgbClr val="000000"/>
                </a:solidFill>
                <a:latin typeface="Canva Student Font"/>
                <a:ea typeface="Canva Student Font"/>
                <a:cs typeface="Canva Student Font"/>
                <a:sym typeface="Canva Student Font"/>
              </a:rPr>
              <a:t>                                     </a:t>
            </a:r>
            <a:r>
              <a:rPr lang="en-US" sz="4199">
                <a:solidFill>
                  <a:srgbClr val="000000"/>
                </a:solidFill>
                <a:latin typeface="Canva Student Font"/>
                <a:ea typeface="Canva Student Font"/>
                <a:cs typeface="Canva Student Font"/>
                <a:sym typeface="Canva Student Font"/>
              </a:rPr>
              <a:t>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EEE6"/>
        </a:solidFill>
      </p:bgPr>
    </p:bg>
    <p:spTree>
      <p:nvGrpSpPr>
        <p:cNvPr id="1" name=""/>
        <p:cNvGrpSpPr/>
        <p:nvPr/>
      </p:nvGrpSpPr>
      <p:grpSpPr>
        <a:xfrm>
          <a:off x="0" y="0"/>
          <a:ext cx="0" cy="0"/>
          <a:chOff x="0" y="0"/>
          <a:chExt cx="0" cy="0"/>
        </a:xfrm>
      </p:grpSpPr>
      <p:sp>
        <p:nvSpPr>
          <p:cNvPr name="Freeform 2" id="2"/>
          <p:cNvSpPr/>
          <p:nvPr/>
        </p:nvSpPr>
        <p:spPr>
          <a:xfrm flipH="false" flipV="false" rot="0">
            <a:off x="5007071" y="996281"/>
            <a:ext cx="1021023" cy="1021023"/>
          </a:xfrm>
          <a:custGeom>
            <a:avLst/>
            <a:gdLst/>
            <a:ahLst/>
            <a:cxnLst/>
            <a:rect r="r" b="b" t="t" l="l"/>
            <a:pathLst>
              <a:path h="1021023" w="1021023">
                <a:moveTo>
                  <a:pt x="0" y="0"/>
                </a:moveTo>
                <a:lnTo>
                  <a:pt x="1021024" y="0"/>
                </a:lnTo>
                <a:lnTo>
                  <a:pt x="1021024" y="1021023"/>
                </a:lnTo>
                <a:lnTo>
                  <a:pt x="0" y="10210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058127" y="5001360"/>
            <a:ext cx="1701211" cy="1615433"/>
          </a:xfrm>
          <a:custGeom>
            <a:avLst/>
            <a:gdLst/>
            <a:ahLst/>
            <a:cxnLst/>
            <a:rect r="r" b="b" t="t" l="l"/>
            <a:pathLst>
              <a:path h="1615433" w="1701211">
                <a:moveTo>
                  <a:pt x="0" y="0"/>
                </a:moveTo>
                <a:lnTo>
                  <a:pt x="1701211" y="0"/>
                </a:lnTo>
                <a:lnTo>
                  <a:pt x="1701211" y="1615433"/>
                </a:lnTo>
                <a:lnTo>
                  <a:pt x="0" y="1615433"/>
                </a:lnTo>
                <a:lnTo>
                  <a:pt x="0" y="0"/>
                </a:lnTo>
                <a:close/>
              </a:path>
            </a:pathLst>
          </a:custGeom>
          <a:blipFill>
            <a:blip r:embed="rId4"/>
            <a:stretch>
              <a:fillRect l="-26101" t="0" r="-16157" b="0"/>
            </a:stretch>
          </a:blipFill>
        </p:spPr>
      </p:sp>
      <p:sp>
        <p:nvSpPr>
          <p:cNvPr name="Freeform 4" id="4"/>
          <p:cNvSpPr/>
          <p:nvPr/>
        </p:nvSpPr>
        <p:spPr>
          <a:xfrm flipH="false" flipV="false" rot="0">
            <a:off x="1645773" y="3670207"/>
            <a:ext cx="2939219" cy="2946586"/>
          </a:xfrm>
          <a:custGeom>
            <a:avLst/>
            <a:gdLst/>
            <a:ahLst/>
            <a:cxnLst/>
            <a:rect r="r" b="b" t="t" l="l"/>
            <a:pathLst>
              <a:path h="2946586" w="2939219">
                <a:moveTo>
                  <a:pt x="0" y="0"/>
                </a:moveTo>
                <a:lnTo>
                  <a:pt x="2939219" y="0"/>
                </a:lnTo>
                <a:lnTo>
                  <a:pt x="2939219" y="2946586"/>
                </a:lnTo>
                <a:lnTo>
                  <a:pt x="0" y="29465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028095" y="879729"/>
            <a:ext cx="8067509" cy="1120776"/>
          </a:xfrm>
          <a:prstGeom prst="rect">
            <a:avLst/>
          </a:prstGeom>
        </p:spPr>
        <p:txBody>
          <a:bodyPr anchor="t" rtlCol="false" tIns="0" lIns="0" bIns="0" rIns="0">
            <a:spAutoFit/>
          </a:bodyPr>
          <a:lstStyle/>
          <a:p>
            <a:pPr algn="ctr">
              <a:lnSpc>
                <a:spcPts val="9099"/>
              </a:lnSpc>
            </a:pPr>
            <a:r>
              <a:rPr lang="en-US" sz="6499">
                <a:solidFill>
                  <a:srgbClr val="000000"/>
                </a:solidFill>
                <a:latin typeface="Canva Student Font"/>
                <a:ea typeface="Canva Student Font"/>
                <a:cs typeface="Canva Student Font"/>
                <a:sym typeface="Canva Student Font"/>
              </a:rPr>
              <a:t>Improves Self-Management</a:t>
            </a:r>
          </a:p>
        </p:txBody>
      </p:sp>
      <p:sp>
        <p:nvSpPr>
          <p:cNvPr name="TextBox 6" id="6"/>
          <p:cNvSpPr txBox="true"/>
          <p:nvPr/>
        </p:nvSpPr>
        <p:spPr>
          <a:xfrm rot="0">
            <a:off x="5161511" y="2784571"/>
            <a:ext cx="9800677" cy="3024505"/>
          </a:xfrm>
          <a:prstGeom prst="rect">
            <a:avLst/>
          </a:prstGeom>
        </p:spPr>
        <p:txBody>
          <a:bodyPr anchor="t" rtlCol="false" tIns="0" lIns="0" bIns="0" rIns="0">
            <a:spAutoFit/>
          </a:bodyPr>
          <a:lstStyle/>
          <a:p>
            <a:pPr algn="just">
              <a:lnSpc>
                <a:spcPts val="6019"/>
              </a:lnSpc>
            </a:pPr>
            <a:r>
              <a:rPr lang="en-US" sz="4299">
                <a:solidFill>
                  <a:srgbClr val="000000"/>
                </a:solidFill>
                <a:latin typeface="Canva Student Font"/>
                <a:ea typeface="Canva Student Font"/>
                <a:cs typeface="Canva Student Font"/>
                <a:sym typeface="Canva Student Font"/>
              </a:rPr>
              <a:t>In order to reach the goal, you shape your behaviors and habits in a way that will result in success. Setting goals makes you become aware of your strengths, which helps to overcome obstacles and provide solutions to problems.</a:t>
            </a:r>
          </a:p>
        </p:txBody>
      </p:sp>
      <p:sp>
        <p:nvSpPr>
          <p:cNvPr name="TextBox 7" id="7"/>
          <p:cNvSpPr txBox="true"/>
          <p:nvPr/>
        </p:nvSpPr>
        <p:spPr>
          <a:xfrm rot="0">
            <a:off x="6418552" y="7064599"/>
            <a:ext cx="10340786" cy="5179695"/>
          </a:xfrm>
          <a:prstGeom prst="rect">
            <a:avLst/>
          </a:prstGeom>
        </p:spPr>
        <p:txBody>
          <a:bodyPr anchor="t" rtlCol="false" tIns="0" lIns="0" bIns="0" rIns="0">
            <a:spAutoFit/>
          </a:bodyPr>
          <a:lstStyle/>
          <a:p>
            <a:pPr algn="just">
              <a:lnSpc>
                <a:spcPts val="5879"/>
              </a:lnSpc>
            </a:pPr>
            <a:r>
              <a:rPr lang="en-US" sz="4199">
                <a:solidFill>
                  <a:srgbClr val="000000"/>
                </a:solidFill>
                <a:latin typeface="Canva Student Font"/>
                <a:ea typeface="Canva Student Font"/>
                <a:cs typeface="Canva Student Font"/>
                <a:sym typeface="Canva Student Font"/>
              </a:rPr>
              <a:t>Success is not final, failure is not fatal: it is the courage to continue that counts. </a:t>
            </a:r>
          </a:p>
          <a:p>
            <a:pPr algn="just">
              <a:lnSpc>
                <a:spcPts val="5879"/>
              </a:lnSpc>
            </a:pPr>
            <a:r>
              <a:rPr lang="en-US" sz="4199">
                <a:solidFill>
                  <a:srgbClr val="000000"/>
                </a:solidFill>
                <a:latin typeface="Canva Student Font"/>
                <a:ea typeface="Canva Student Font"/>
                <a:cs typeface="Canva Student Font"/>
                <a:sym typeface="Canva Student Font"/>
              </a:rPr>
              <a:t>                             -Winston Churchill-</a:t>
            </a:r>
          </a:p>
          <a:p>
            <a:pPr algn="just">
              <a:lnSpc>
                <a:spcPts val="5879"/>
              </a:lnSpc>
            </a:pPr>
          </a:p>
          <a:p>
            <a:pPr algn="just">
              <a:lnSpc>
                <a:spcPts val="5879"/>
              </a:lnSpc>
            </a:pPr>
          </a:p>
          <a:p>
            <a:pPr algn="just">
              <a:lnSpc>
                <a:spcPts val="5879"/>
              </a:lnSpc>
            </a:pPr>
          </a:p>
          <a:p>
            <a:pPr algn="just">
              <a:lnSpc>
                <a:spcPts val="5879"/>
              </a:lnSpc>
            </a:pPr>
            <a:r>
              <a:rPr lang="en-US" sz="4199">
                <a:solidFill>
                  <a:srgbClr val="000000"/>
                </a:solidFill>
                <a:latin typeface="Canva Student Font"/>
                <a:ea typeface="Canva Student Font"/>
                <a:cs typeface="Canva Student Font"/>
                <a:sym typeface="Canva Student Font"/>
              </a:rPr>
              <a:t>                                     </a:t>
            </a:r>
            <a:r>
              <a:rPr lang="en-US" sz="4199">
                <a:solidFill>
                  <a:srgbClr val="000000"/>
                </a:solidFill>
                <a:latin typeface="Canva Student Font"/>
                <a:ea typeface="Canva Student Font"/>
                <a:cs typeface="Canva Student Font"/>
                <a:sym typeface="Canva Student Font"/>
              </a:rPr>
              <a: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2EBFD"/>
        </a:solidFill>
      </p:bgPr>
    </p:bg>
    <p:spTree>
      <p:nvGrpSpPr>
        <p:cNvPr id="1" name=""/>
        <p:cNvGrpSpPr/>
        <p:nvPr/>
      </p:nvGrpSpPr>
      <p:grpSpPr>
        <a:xfrm>
          <a:off x="0" y="0"/>
          <a:ext cx="0" cy="0"/>
          <a:chOff x="0" y="0"/>
          <a:chExt cx="0" cy="0"/>
        </a:xfrm>
      </p:grpSpPr>
      <p:sp>
        <p:nvSpPr>
          <p:cNvPr name="Freeform 2" id="2"/>
          <p:cNvSpPr/>
          <p:nvPr/>
        </p:nvSpPr>
        <p:spPr>
          <a:xfrm flipH="false" flipV="false" rot="0">
            <a:off x="2028771" y="708300"/>
            <a:ext cx="14230459" cy="3575403"/>
          </a:xfrm>
          <a:custGeom>
            <a:avLst/>
            <a:gdLst/>
            <a:ahLst/>
            <a:cxnLst/>
            <a:rect r="r" b="b" t="t" l="l"/>
            <a:pathLst>
              <a:path h="3575403" w="14230459">
                <a:moveTo>
                  <a:pt x="0" y="0"/>
                </a:moveTo>
                <a:lnTo>
                  <a:pt x="14230458" y="0"/>
                </a:lnTo>
                <a:lnTo>
                  <a:pt x="14230458" y="3575403"/>
                </a:lnTo>
                <a:lnTo>
                  <a:pt x="0" y="35754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028771" y="5143500"/>
            <a:ext cx="2670044" cy="3721316"/>
          </a:xfrm>
          <a:custGeom>
            <a:avLst/>
            <a:gdLst/>
            <a:ahLst/>
            <a:cxnLst/>
            <a:rect r="r" b="b" t="t" l="l"/>
            <a:pathLst>
              <a:path h="3721316" w="2670044">
                <a:moveTo>
                  <a:pt x="0" y="0"/>
                </a:moveTo>
                <a:lnTo>
                  <a:pt x="2670044" y="0"/>
                </a:lnTo>
                <a:lnTo>
                  <a:pt x="2670044" y="3721316"/>
                </a:lnTo>
                <a:lnTo>
                  <a:pt x="0" y="3721316"/>
                </a:lnTo>
                <a:lnTo>
                  <a:pt x="0" y="0"/>
                </a:lnTo>
                <a:close/>
              </a:path>
            </a:pathLst>
          </a:custGeom>
          <a:blipFill>
            <a:blip r:embed="rId4"/>
            <a:stretch>
              <a:fillRect l="0" t="0" r="0" b="0"/>
            </a:stretch>
          </a:blipFill>
        </p:spPr>
      </p:sp>
      <p:sp>
        <p:nvSpPr>
          <p:cNvPr name="TextBox 4" id="4"/>
          <p:cNvSpPr txBox="true"/>
          <p:nvPr/>
        </p:nvSpPr>
        <p:spPr>
          <a:xfrm rot="0">
            <a:off x="2028771" y="4134760"/>
            <a:ext cx="15230529" cy="2413922"/>
          </a:xfrm>
          <a:prstGeom prst="rect">
            <a:avLst/>
          </a:prstGeom>
        </p:spPr>
        <p:txBody>
          <a:bodyPr anchor="t" rtlCol="false" tIns="0" lIns="0" bIns="0" rIns="0">
            <a:spAutoFit/>
          </a:bodyPr>
          <a:lstStyle/>
          <a:p>
            <a:pPr algn="just">
              <a:lnSpc>
                <a:spcPts val="8496"/>
              </a:lnSpc>
            </a:pPr>
            <a:r>
              <a:rPr lang="en-US" sz="3600">
                <a:solidFill>
                  <a:srgbClr val="F68373"/>
                </a:solidFill>
                <a:latin typeface="Canva Sans"/>
                <a:ea typeface="Canva Sans"/>
                <a:cs typeface="Canva Sans"/>
                <a:sym typeface="Canva Sans"/>
              </a:rPr>
              <a:t>  </a:t>
            </a:r>
            <a:r>
              <a:rPr lang="en-US" sz="3600">
                <a:solidFill>
                  <a:srgbClr val="F68373"/>
                </a:solidFill>
                <a:latin typeface="Canva Sans Bold"/>
                <a:ea typeface="Canva Sans Bold"/>
                <a:cs typeface="Canva Sans Bold"/>
                <a:sym typeface="Canva Sans Bold"/>
              </a:rPr>
              <a:t> Specific </a:t>
            </a:r>
            <a:r>
              <a:rPr lang="en-US" sz="3600">
                <a:solidFill>
                  <a:srgbClr val="000000"/>
                </a:solidFill>
                <a:latin typeface="Canva Sans Bold"/>
                <a:ea typeface="Canva Sans Bold"/>
                <a:cs typeface="Canva Sans Bold"/>
                <a:sym typeface="Canva Sans Bold"/>
              </a:rPr>
              <a:t>        </a:t>
            </a:r>
            <a:r>
              <a:rPr lang="en-US" sz="3600">
                <a:solidFill>
                  <a:srgbClr val="FF8E30"/>
                </a:solidFill>
                <a:latin typeface="Canva Sans Bold"/>
                <a:ea typeface="Canva Sans Bold"/>
                <a:cs typeface="Canva Sans Bold"/>
                <a:sym typeface="Canva Sans Bold"/>
              </a:rPr>
              <a:t>Measurable</a:t>
            </a:r>
            <a:r>
              <a:rPr lang="en-US" sz="3600">
                <a:solidFill>
                  <a:srgbClr val="000000"/>
                </a:solidFill>
                <a:latin typeface="Canva Sans Bold"/>
                <a:ea typeface="Canva Sans Bold"/>
                <a:cs typeface="Canva Sans Bold"/>
                <a:sym typeface="Canva Sans Bold"/>
              </a:rPr>
              <a:t>     </a:t>
            </a:r>
            <a:r>
              <a:rPr lang="en-US" sz="3600">
                <a:solidFill>
                  <a:srgbClr val="F15D5C"/>
                </a:solidFill>
                <a:latin typeface="Canva Sans Bold"/>
                <a:ea typeface="Canva Sans Bold"/>
                <a:cs typeface="Canva Sans Bold"/>
                <a:sym typeface="Canva Sans Bold"/>
              </a:rPr>
              <a:t>Achievable    </a:t>
            </a:r>
            <a:r>
              <a:rPr lang="en-US" sz="3600">
                <a:solidFill>
                  <a:srgbClr val="5479F7"/>
                </a:solidFill>
                <a:latin typeface="Canva Sans Bold"/>
                <a:ea typeface="Canva Sans Bold"/>
                <a:cs typeface="Canva Sans Bold"/>
                <a:sym typeface="Canva Sans Bold"/>
              </a:rPr>
              <a:t>   Relevant </a:t>
            </a:r>
            <a:r>
              <a:rPr lang="en-US" sz="3600">
                <a:solidFill>
                  <a:srgbClr val="000000"/>
                </a:solidFill>
                <a:latin typeface="Canva Sans Bold"/>
                <a:ea typeface="Canva Sans Bold"/>
                <a:cs typeface="Canva Sans Bold"/>
                <a:sym typeface="Canva Sans Bold"/>
              </a:rPr>
              <a:t>    </a:t>
            </a:r>
            <a:r>
              <a:rPr lang="en-US" sz="3600">
                <a:solidFill>
                  <a:srgbClr val="DD9AC4"/>
                </a:solidFill>
                <a:latin typeface="Canva Sans Bold"/>
                <a:ea typeface="Canva Sans Bold"/>
                <a:cs typeface="Canva Sans Bold"/>
                <a:sym typeface="Canva Sans Bold"/>
              </a:rPr>
              <a:t>Time-bound</a:t>
            </a:r>
          </a:p>
          <a:p>
            <a:pPr algn="just">
              <a:lnSpc>
                <a:spcPts val="12734"/>
              </a:lnSpc>
            </a:pPr>
          </a:p>
        </p:txBody>
      </p:sp>
      <p:sp>
        <p:nvSpPr>
          <p:cNvPr name="TextBox 5" id="5"/>
          <p:cNvSpPr txBox="true"/>
          <p:nvPr/>
        </p:nvSpPr>
        <p:spPr>
          <a:xfrm rot="0">
            <a:off x="2456883" y="5432533"/>
            <a:ext cx="2241932" cy="3038475"/>
          </a:xfrm>
          <a:prstGeom prst="rect">
            <a:avLst/>
          </a:prstGeom>
        </p:spPr>
        <p:txBody>
          <a:bodyPr anchor="t" rtlCol="false" tIns="0" lIns="0" bIns="0" rIns="0">
            <a:spAutoFit/>
          </a:bodyPr>
          <a:lstStyle/>
          <a:p>
            <a:pPr algn="l">
              <a:lnSpc>
                <a:spcPts val="4079"/>
              </a:lnSpc>
            </a:pPr>
            <a:r>
              <a:rPr lang="en-US" sz="2400">
                <a:solidFill>
                  <a:srgbClr val="000000"/>
                </a:solidFill>
                <a:latin typeface="Canva Sans Bold"/>
                <a:ea typeface="Canva Sans Bold"/>
                <a:cs typeface="Canva Sans Bold"/>
                <a:sym typeface="Canva Sans Bold"/>
              </a:rPr>
              <a:t>What do you want to achieve?</a:t>
            </a:r>
          </a:p>
          <a:p>
            <a:pPr algn="l">
              <a:lnSpc>
                <a:spcPts val="4079"/>
              </a:lnSpc>
            </a:pPr>
          </a:p>
          <a:p>
            <a:pPr algn="l">
              <a:lnSpc>
                <a:spcPts val="4079"/>
              </a:lnSpc>
            </a:pPr>
            <a:r>
              <a:rPr lang="en-US" sz="2400">
                <a:solidFill>
                  <a:srgbClr val="000000"/>
                </a:solidFill>
                <a:latin typeface="Canva Sans Bold"/>
                <a:ea typeface="Canva Sans Bold"/>
                <a:cs typeface="Canva Sans Bold"/>
                <a:sym typeface="Canva Sans Bold"/>
              </a:rPr>
              <a:t>What actions will you take? </a:t>
            </a:r>
          </a:p>
        </p:txBody>
      </p:sp>
      <p:sp>
        <p:nvSpPr>
          <p:cNvPr name="Freeform 6" id="6"/>
          <p:cNvSpPr/>
          <p:nvPr/>
        </p:nvSpPr>
        <p:spPr>
          <a:xfrm flipH="false" flipV="false" rot="0">
            <a:off x="5044591" y="5143500"/>
            <a:ext cx="2670044" cy="3721316"/>
          </a:xfrm>
          <a:custGeom>
            <a:avLst/>
            <a:gdLst/>
            <a:ahLst/>
            <a:cxnLst/>
            <a:rect r="r" b="b" t="t" l="l"/>
            <a:pathLst>
              <a:path h="3721316" w="2670044">
                <a:moveTo>
                  <a:pt x="0" y="0"/>
                </a:moveTo>
                <a:lnTo>
                  <a:pt x="2670044" y="0"/>
                </a:lnTo>
                <a:lnTo>
                  <a:pt x="2670044" y="3721316"/>
                </a:lnTo>
                <a:lnTo>
                  <a:pt x="0" y="3721316"/>
                </a:lnTo>
                <a:lnTo>
                  <a:pt x="0" y="0"/>
                </a:lnTo>
                <a:close/>
              </a:path>
            </a:pathLst>
          </a:custGeom>
          <a:blipFill>
            <a:blip r:embed="rId4"/>
            <a:stretch>
              <a:fillRect l="0" t="0" r="0" b="0"/>
            </a:stretch>
          </a:blipFill>
        </p:spPr>
      </p:sp>
      <p:sp>
        <p:nvSpPr>
          <p:cNvPr name="Freeform 7" id="7"/>
          <p:cNvSpPr/>
          <p:nvPr/>
        </p:nvSpPr>
        <p:spPr>
          <a:xfrm flipH="false" flipV="false" rot="0">
            <a:off x="8060412" y="5143500"/>
            <a:ext cx="2670044" cy="3721316"/>
          </a:xfrm>
          <a:custGeom>
            <a:avLst/>
            <a:gdLst/>
            <a:ahLst/>
            <a:cxnLst/>
            <a:rect r="r" b="b" t="t" l="l"/>
            <a:pathLst>
              <a:path h="3721316" w="2670044">
                <a:moveTo>
                  <a:pt x="0" y="0"/>
                </a:moveTo>
                <a:lnTo>
                  <a:pt x="2670044" y="0"/>
                </a:lnTo>
                <a:lnTo>
                  <a:pt x="2670044" y="3721316"/>
                </a:lnTo>
                <a:lnTo>
                  <a:pt x="0" y="3721316"/>
                </a:lnTo>
                <a:lnTo>
                  <a:pt x="0" y="0"/>
                </a:lnTo>
                <a:close/>
              </a:path>
            </a:pathLst>
          </a:custGeom>
          <a:blipFill>
            <a:blip r:embed="rId4"/>
            <a:stretch>
              <a:fillRect l="0" t="0" r="0" b="0"/>
            </a:stretch>
          </a:blipFill>
        </p:spPr>
      </p:sp>
      <p:sp>
        <p:nvSpPr>
          <p:cNvPr name="Freeform 8" id="8"/>
          <p:cNvSpPr/>
          <p:nvPr/>
        </p:nvSpPr>
        <p:spPr>
          <a:xfrm flipH="false" flipV="false" rot="0">
            <a:off x="11076232" y="5143500"/>
            <a:ext cx="2670044" cy="3721316"/>
          </a:xfrm>
          <a:custGeom>
            <a:avLst/>
            <a:gdLst/>
            <a:ahLst/>
            <a:cxnLst/>
            <a:rect r="r" b="b" t="t" l="l"/>
            <a:pathLst>
              <a:path h="3721316" w="2670044">
                <a:moveTo>
                  <a:pt x="0" y="0"/>
                </a:moveTo>
                <a:lnTo>
                  <a:pt x="2670045" y="0"/>
                </a:lnTo>
                <a:lnTo>
                  <a:pt x="2670045" y="3721316"/>
                </a:lnTo>
                <a:lnTo>
                  <a:pt x="0" y="3721316"/>
                </a:lnTo>
                <a:lnTo>
                  <a:pt x="0" y="0"/>
                </a:lnTo>
                <a:close/>
              </a:path>
            </a:pathLst>
          </a:custGeom>
          <a:blipFill>
            <a:blip r:embed="rId4"/>
            <a:stretch>
              <a:fillRect l="0" t="0" r="0" b="0"/>
            </a:stretch>
          </a:blipFill>
        </p:spPr>
      </p:sp>
      <p:sp>
        <p:nvSpPr>
          <p:cNvPr name="Freeform 9" id="9"/>
          <p:cNvSpPr/>
          <p:nvPr/>
        </p:nvSpPr>
        <p:spPr>
          <a:xfrm flipH="false" flipV="false" rot="0">
            <a:off x="14092053" y="5143500"/>
            <a:ext cx="2670044" cy="3721316"/>
          </a:xfrm>
          <a:custGeom>
            <a:avLst/>
            <a:gdLst/>
            <a:ahLst/>
            <a:cxnLst/>
            <a:rect r="r" b="b" t="t" l="l"/>
            <a:pathLst>
              <a:path h="3721316" w="2670044">
                <a:moveTo>
                  <a:pt x="0" y="0"/>
                </a:moveTo>
                <a:lnTo>
                  <a:pt x="2670044" y="0"/>
                </a:lnTo>
                <a:lnTo>
                  <a:pt x="2670044" y="3721316"/>
                </a:lnTo>
                <a:lnTo>
                  <a:pt x="0" y="3721316"/>
                </a:lnTo>
                <a:lnTo>
                  <a:pt x="0" y="0"/>
                </a:lnTo>
                <a:close/>
              </a:path>
            </a:pathLst>
          </a:custGeom>
          <a:blipFill>
            <a:blip r:embed="rId4"/>
            <a:stretch>
              <a:fillRect l="0" t="0" r="0" b="0"/>
            </a:stretch>
          </a:blipFill>
        </p:spPr>
      </p:sp>
      <p:sp>
        <p:nvSpPr>
          <p:cNvPr name="TextBox 10" id="10"/>
          <p:cNvSpPr txBox="true"/>
          <p:nvPr/>
        </p:nvSpPr>
        <p:spPr>
          <a:xfrm rot="0">
            <a:off x="5429620" y="5672563"/>
            <a:ext cx="2285015" cy="2012823"/>
          </a:xfrm>
          <a:prstGeom prst="rect">
            <a:avLst/>
          </a:prstGeom>
        </p:spPr>
        <p:txBody>
          <a:bodyPr anchor="t" rtlCol="false" tIns="0" lIns="0" bIns="0" rIns="0">
            <a:spAutoFit/>
          </a:bodyPr>
          <a:lstStyle/>
          <a:p>
            <a:pPr algn="l">
              <a:lnSpc>
                <a:spcPts val="4056"/>
              </a:lnSpc>
            </a:pPr>
            <a:r>
              <a:rPr lang="en-US" sz="2400">
                <a:solidFill>
                  <a:srgbClr val="000000"/>
                </a:solidFill>
                <a:latin typeface="Canva Sans Bold"/>
                <a:ea typeface="Canva Sans Bold"/>
                <a:cs typeface="Canva Sans Bold"/>
                <a:sym typeface="Canva Sans Bold"/>
              </a:rPr>
              <a:t>How will you determine that you achieved your goal?</a:t>
            </a:r>
          </a:p>
        </p:txBody>
      </p:sp>
      <p:sp>
        <p:nvSpPr>
          <p:cNvPr name="TextBox 11" id="11"/>
          <p:cNvSpPr txBox="true"/>
          <p:nvPr/>
        </p:nvSpPr>
        <p:spPr>
          <a:xfrm rot="0">
            <a:off x="8448060" y="5200504"/>
            <a:ext cx="2232950" cy="3550158"/>
          </a:xfrm>
          <a:prstGeom prst="rect">
            <a:avLst/>
          </a:prstGeom>
        </p:spPr>
        <p:txBody>
          <a:bodyPr anchor="t" rtlCol="false" tIns="0" lIns="0" bIns="0" rIns="0">
            <a:spAutoFit/>
          </a:bodyPr>
          <a:lstStyle/>
          <a:p>
            <a:pPr algn="l">
              <a:lnSpc>
                <a:spcPts val="3576"/>
              </a:lnSpc>
            </a:pPr>
            <a:r>
              <a:rPr lang="en-US" sz="2400">
                <a:solidFill>
                  <a:srgbClr val="000000"/>
                </a:solidFill>
                <a:latin typeface="Canva Sans Bold"/>
                <a:ea typeface="Canva Sans Bold"/>
                <a:cs typeface="Canva Sans Bold"/>
                <a:sym typeface="Canva Sans Bold"/>
              </a:rPr>
              <a:t>Is it realistic &amp; possible to complete ?</a:t>
            </a:r>
            <a:r>
              <a:rPr lang="en-US" sz="2400">
                <a:solidFill>
                  <a:srgbClr val="000000"/>
                </a:solidFill>
                <a:latin typeface="Canva Sans Bold"/>
                <a:ea typeface="Canva Sans Bold"/>
                <a:cs typeface="Canva Sans Bold"/>
                <a:sym typeface="Canva Sans Bold"/>
              </a:rPr>
              <a:t> </a:t>
            </a:r>
          </a:p>
          <a:p>
            <a:pPr algn="l">
              <a:lnSpc>
                <a:spcPts val="3576"/>
              </a:lnSpc>
            </a:pPr>
          </a:p>
          <a:p>
            <a:pPr algn="l">
              <a:lnSpc>
                <a:spcPts val="3576"/>
              </a:lnSpc>
            </a:pPr>
            <a:r>
              <a:rPr lang="en-US" sz="2400">
                <a:solidFill>
                  <a:srgbClr val="000000"/>
                </a:solidFill>
                <a:latin typeface="Canva Sans Bold"/>
                <a:ea typeface="Canva Sans Bold"/>
                <a:cs typeface="Canva Sans Bold"/>
                <a:sym typeface="Canva Sans Bold"/>
              </a:rPr>
              <a:t>Do you have the necessary skills and resources?</a:t>
            </a:r>
          </a:p>
        </p:txBody>
      </p:sp>
      <p:sp>
        <p:nvSpPr>
          <p:cNvPr name="TextBox 12" id="12"/>
          <p:cNvSpPr txBox="true"/>
          <p:nvPr/>
        </p:nvSpPr>
        <p:spPr>
          <a:xfrm rot="0">
            <a:off x="11463881" y="5423008"/>
            <a:ext cx="2285015" cy="3041523"/>
          </a:xfrm>
          <a:prstGeom prst="rect">
            <a:avLst/>
          </a:prstGeom>
        </p:spPr>
        <p:txBody>
          <a:bodyPr anchor="t" rtlCol="false" tIns="0" lIns="0" bIns="0" rIns="0">
            <a:spAutoFit/>
          </a:bodyPr>
          <a:lstStyle/>
          <a:p>
            <a:pPr algn="l">
              <a:lnSpc>
                <a:spcPts val="4056"/>
              </a:lnSpc>
            </a:pPr>
            <a:r>
              <a:rPr lang="en-US" sz="2400">
                <a:solidFill>
                  <a:srgbClr val="000000"/>
                </a:solidFill>
                <a:latin typeface="Canva Sans Bold"/>
                <a:ea typeface="Canva Sans Bold"/>
                <a:cs typeface="Canva Sans Bold"/>
                <a:sym typeface="Canva Sans Bold"/>
              </a:rPr>
              <a:t>Does the goal  corresponds with values and long-term goals &amp; objectives.</a:t>
            </a:r>
          </a:p>
        </p:txBody>
      </p:sp>
      <p:sp>
        <p:nvSpPr>
          <p:cNvPr name="TextBox 13" id="13"/>
          <p:cNvSpPr txBox="true"/>
          <p:nvPr/>
        </p:nvSpPr>
        <p:spPr>
          <a:xfrm rot="0">
            <a:off x="14410407" y="5585134"/>
            <a:ext cx="2285015" cy="2012823"/>
          </a:xfrm>
          <a:prstGeom prst="rect">
            <a:avLst/>
          </a:prstGeom>
        </p:spPr>
        <p:txBody>
          <a:bodyPr anchor="t" rtlCol="false" tIns="0" lIns="0" bIns="0" rIns="0">
            <a:spAutoFit/>
          </a:bodyPr>
          <a:lstStyle/>
          <a:p>
            <a:pPr algn="l">
              <a:lnSpc>
                <a:spcPts val="4056"/>
              </a:lnSpc>
            </a:pPr>
            <a:r>
              <a:rPr lang="en-US" sz="2400">
                <a:solidFill>
                  <a:srgbClr val="000000"/>
                </a:solidFill>
                <a:latin typeface="Canva Sans Bold"/>
                <a:ea typeface="Canva Sans Bold"/>
                <a:cs typeface="Canva Sans Bold"/>
                <a:sym typeface="Canva Sans Bold"/>
              </a:rPr>
              <a:t>What is the time frame for accomplishing the goal?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ADDFF"/>
        </a:solidFill>
      </p:bgPr>
    </p:bg>
    <p:spTree>
      <p:nvGrpSpPr>
        <p:cNvPr id="1" name=""/>
        <p:cNvGrpSpPr/>
        <p:nvPr/>
      </p:nvGrpSpPr>
      <p:grpSpPr>
        <a:xfrm>
          <a:off x="0" y="0"/>
          <a:ext cx="0" cy="0"/>
          <a:chOff x="0" y="0"/>
          <a:chExt cx="0" cy="0"/>
        </a:xfrm>
      </p:grpSpPr>
      <p:sp>
        <p:nvSpPr>
          <p:cNvPr name="Freeform 2" id="2"/>
          <p:cNvSpPr/>
          <p:nvPr/>
        </p:nvSpPr>
        <p:spPr>
          <a:xfrm flipH="false" flipV="false" rot="0">
            <a:off x="5617938" y="498529"/>
            <a:ext cx="6485875" cy="3486158"/>
          </a:xfrm>
          <a:custGeom>
            <a:avLst/>
            <a:gdLst/>
            <a:ahLst/>
            <a:cxnLst/>
            <a:rect r="r" b="b" t="t" l="l"/>
            <a:pathLst>
              <a:path h="3486158" w="6485875">
                <a:moveTo>
                  <a:pt x="0" y="0"/>
                </a:moveTo>
                <a:lnTo>
                  <a:pt x="6485875" y="0"/>
                </a:lnTo>
                <a:lnTo>
                  <a:pt x="6485875" y="3486158"/>
                </a:lnTo>
                <a:lnTo>
                  <a:pt x="0" y="34861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433896" y="4400207"/>
            <a:ext cx="8853959" cy="6665595"/>
          </a:xfrm>
          <a:prstGeom prst="rect">
            <a:avLst/>
          </a:prstGeom>
        </p:spPr>
        <p:txBody>
          <a:bodyPr anchor="t" rtlCol="false" tIns="0" lIns="0" bIns="0" rIns="0">
            <a:spAutoFit/>
          </a:bodyPr>
          <a:lstStyle/>
          <a:p>
            <a:pPr algn="just">
              <a:lnSpc>
                <a:spcPts val="5880"/>
              </a:lnSpc>
            </a:pPr>
            <a:r>
              <a:rPr lang="en-US" sz="4200">
                <a:solidFill>
                  <a:srgbClr val="000000"/>
                </a:solidFill>
                <a:latin typeface="Canva Student Font"/>
                <a:ea typeface="Canva Student Font"/>
                <a:cs typeface="Canva Student Font"/>
                <a:sym typeface="Canva Student Font"/>
              </a:rPr>
              <a:t>Imagine you have a big adventure ahead, like finding a hidden treasure. SMART is like having a special map to make sure you reach your treasure successfully.</a:t>
            </a:r>
          </a:p>
          <a:p>
            <a:pPr algn="just">
              <a:lnSpc>
                <a:spcPts val="5880"/>
              </a:lnSpc>
            </a:pPr>
          </a:p>
          <a:p>
            <a:pPr algn="just">
              <a:lnSpc>
                <a:spcPts val="5880"/>
              </a:lnSpc>
            </a:pPr>
          </a:p>
          <a:p>
            <a:pPr algn="just">
              <a:lnSpc>
                <a:spcPts val="5880"/>
              </a:lnSpc>
            </a:pPr>
          </a:p>
          <a:p>
            <a:pPr algn="just">
              <a:lnSpc>
                <a:spcPts val="5880"/>
              </a:lnSpc>
            </a:pPr>
          </a:p>
          <a:p>
            <a:pPr algn="just">
              <a:lnSpc>
                <a:spcPts val="5880"/>
              </a:lnSpc>
            </a:pPr>
          </a:p>
        </p:txBody>
      </p:sp>
      <p:sp>
        <p:nvSpPr>
          <p:cNvPr name="Freeform 4" id="4"/>
          <p:cNvSpPr/>
          <p:nvPr/>
        </p:nvSpPr>
        <p:spPr>
          <a:xfrm flipH="false" flipV="false" rot="0">
            <a:off x="7693362" y="7408412"/>
            <a:ext cx="2901275" cy="2480041"/>
          </a:xfrm>
          <a:custGeom>
            <a:avLst/>
            <a:gdLst/>
            <a:ahLst/>
            <a:cxnLst/>
            <a:rect r="r" b="b" t="t" l="l"/>
            <a:pathLst>
              <a:path h="2480041" w="2901275">
                <a:moveTo>
                  <a:pt x="0" y="0"/>
                </a:moveTo>
                <a:lnTo>
                  <a:pt x="2901276" y="0"/>
                </a:lnTo>
                <a:lnTo>
                  <a:pt x="2901276" y="2480042"/>
                </a:lnTo>
                <a:lnTo>
                  <a:pt x="0" y="24800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452849" y="5143500"/>
            <a:ext cx="2265083" cy="2649220"/>
          </a:xfrm>
          <a:custGeom>
            <a:avLst/>
            <a:gdLst/>
            <a:ahLst/>
            <a:cxnLst/>
            <a:rect r="r" b="b" t="t" l="l"/>
            <a:pathLst>
              <a:path h="2649220" w="2265083">
                <a:moveTo>
                  <a:pt x="0" y="0"/>
                </a:moveTo>
                <a:lnTo>
                  <a:pt x="2265083" y="0"/>
                </a:lnTo>
                <a:lnTo>
                  <a:pt x="2265083" y="2649220"/>
                </a:lnTo>
                <a:lnTo>
                  <a:pt x="0" y="26492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5157992" y="7792720"/>
            <a:ext cx="919891" cy="1711426"/>
          </a:xfrm>
          <a:custGeom>
            <a:avLst/>
            <a:gdLst/>
            <a:ahLst/>
            <a:cxnLst/>
            <a:rect r="r" b="b" t="t" l="l"/>
            <a:pathLst>
              <a:path h="1711426" w="919891">
                <a:moveTo>
                  <a:pt x="0" y="0"/>
                </a:moveTo>
                <a:lnTo>
                  <a:pt x="919891" y="0"/>
                </a:lnTo>
                <a:lnTo>
                  <a:pt x="919891" y="1711426"/>
                </a:lnTo>
                <a:lnTo>
                  <a:pt x="0" y="1711426"/>
                </a:lnTo>
                <a:lnTo>
                  <a:pt x="0" y="0"/>
                </a:lnTo>
                <a:close/>
              </a:path>
            </a:pathLst>
          </a:custGeom>
          <a:blipFill>
            <a:blip r:embed="rId8"/>
            <a:stretch>
              <a:fillRect l="0" t="0" r="0" b="0"/>
            </a:stretch>
          </a:blipFill>
        </p:spPr>
      </p:sp>
      <p:sp>
        <p:nvSpPr>
          <p:cNvPr name="Freeform 7" id="7"/>
          <p:cNvSpPr/>
          <p:nvPr/>
        </p:nvSpPr>
        <p:spPr>
          <a:xfrm flipH="false" flipV="false" rot="4200600">
            <a:off x="13395771" y="5827441"/>
            <a:ext cx="1949386" cy="4114800"/>
          </a:xfrm>
          <a:custGeom>
            <a:avLst/>
            <a:gdLst/>
            <a:ahLst/>
            <a:cxnLst/>
            <a:rect r="r" b="b" t="t" l="l"/>
            <a:pathLst>
              <a:path h="4114800" w="1949386">
                <a:moveTo>
                  <a:pt x="0" y="0"/>
                </a:moveTo>
                <a:lnTo>
                  <a:pt x="1949386" y="0"/>
                </a:lnTo>
                <a:lnTo>
                  <a:pt x="1949386"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985743" y="2689518"/>
            <a:ext cx="2732189" cy="1796414"/>
          </a:xfrm>
          <a:custGeom>
            <a:avLst/>
            <a:gdLst/>
            <a:ahLst/>
            <a:cxnLst/>
            <a:rect r="r" b="b" t="t" l="l"/>
            <a:pathLst>
              <a:path h="1796414" w="2732189">
                <a:moveTo>
                  <a:pt x="0" y="0"/>
                </a:moveTo>
                <a:lnTo>
                  <a:pt x="2732189" y="0"/>
                </a:lnTo>
                <a:lnTo>
                  <a:pt x="2732189" y="1796414"/>
                </a:lnTo>
                <a:lnTo>
                  <a:pt x="0" y="1796414"/>
                </a:lnTo>
                <a:lnTo>
                  <a:pt x="0" y="0"/>
                </a:lnTo>
                <a:close/>
              </a:path>
            </a:pathLst>
          </a:custGeom>
          <a:blipFill>
            <a:blip r:embed="rId11"/>
            <a:stretch>
              <a:fillRect l="0" t="0" r="0" b="0"/>
            </a:stretch>
          </a:blipFill>
        </p:spPr>
      </p:sp>
      <p:sp>
        <p:nvSpPr>
          <p:cNvPr name="Freeform 9" id="9"/>
          <p:cNvSpPr/>
          <p:nvPr/>
        </p:nvSpPr>
        <p:spPr>
          <a:xfrm flipH="false" flipV="false" rot="0">
            <a:off x="14407458" y="3086100"/>
            <a:ext cx="2851842" cy="2057400"/>
          </a:xfrm>
          <a:custGeom>
            <a:avLst/>
            <a:gdLst/>
            <a:ahLst/>
            <a:cxnLst/>
            <a:rect r="r" b="b" t="t" l="l"/>
            <a:pathLst>
              <a:path h="2057400" w="2851842">
                <a:moveTo>
                  <a:pt x="0" y="0"/>
                </a:moveTo>
                <a:lnTo>
                  <a:pt x="2851842" y="0"/>
                </a:lnTo>
                <a:lnTo>
                  <a:pt x="2851842" y="2057400"/>
                </a:lnTo>
                <a:lnTo>
                  <a:pt x="0" y="20574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ADDFF"/>
        </a:solidFill>
      </p:bgPr>
    </p:bg>
    <p:spTree>
      <p:nvGrpSpPr>
        <p:cNvPr id="1" name=""/>
        <p:cNvGrpSpPr/>
        <p:nvPr/>
      </p:nvGrpSpPr>
      <p:grpSpPr>
        <a:xfrm>
          <a:off x="0" y="0"/>
          <a:ext cx="0" cy="0"/>
          <a:chOff x="0" y="0"/>
          <a:chExt cx="0" cy="0"/>
        </a:xfrm>
      </p:grpSpPr>
      <p:sp>
        <p:nvSpPr>
          <p:cNvPr name="TextBox 2" id="2"/>
          <p:cNvSpPr txBox="true"/>
          <p:nvPr/>
        </p:nvSpPr>
        <p:spPr>
          <a:xfrm rot="0">
            <a:off x="1028700" y="-85725"/>
            <a:ext cx="15636291" cy="12519660"/>
          </a:xfrm>
          <a:prstGeom prst="rect">
            <a:avLst/>
          </a:prstGeom>
        </p:spPr>
        <p:txBody>
          <a:bodyPr anchor="t" rtlCol="false" tIns="0" lIns="0" bIns="0" rIns="0">
            <a:spAutoFit/>
          </a:bodyPr>
          <a:lstStyle/>
          <a:p>
            <a:pPr algn="just">
              <a:lnSpc>
                <a:spcPts val="5040"/>
              </a:lnSpc>
            </a:pPr>
          </a:p>
          <a:p>
            <a:pPr algn="just" marL="820419" indent="-410209" lvl="1">
              <a:lnSpc>
                <a:spcPts val="5319"/>
              </a:lnSpc>
              <a:buFont typeface="Arial"/>
              <a:buChar char="•"/>
            </a:pPr>
            <a:r>
              <a:rPr lang="en-US" sz="3799">
                <a:solidFill>
                  <a:srgbClr val="B21124"/>
                </a:solidFill>
                <a:latin typeface="Canva Student Font"/>
                <a:ea typeface="Canva Student Font"/>
                <a:cs typeface="Canva Student Font"/>
                <a:sym typeface="Canva Student Font"/>
              </a:rPr>
              <a:t>Specific</a:t>
            </a:r>
            <a:r>
              <a:rPr lang="en-US" sz="3799">
                <a:solidFill>
                  <a:srgbClr val="000000"/>
                </a:solidFill>
                <a:latin typeface="Canva Student Font"/>
                <a:ea typeface="Canva Student Font"/>
                <a:cs typeface="Canva Student Font"/>
                <a:sym typeface="Canva Student Font"/>
              </a:rPr>
              <a:t>: Your map tells you exactly where the treasure is, like a secret island. It's not just saying "somewhere out there."</a:t>
            </a:r>
          </a:p>
          <a:p>
            <a:pPr algn="just">
              <a:lnSpc>
                <a:spcPts val="5319"/>
              </a:lnSpc>
            </a:pPr>
          </a:p>
          <a:p>
            <a:pPr algn="just" marL="820419" indent="-410209" lvl="1">
              <a:lnSpc>
                <a:spcPts val="5319"/>
              </a:lnSpc>
              <a:buFont typeface="Arial"/>
              <a:buChar char="•"/>
            </a:pPr>
            <a:r>
              <a:rPr lang="en-US" sz="3799">
                <a:solidFill>
                  <a:srgbClr val="B21124"/>
                </a:solidFill>
                <a:latin typeface="Canva Student Font"/>
                <a:ea typeface="Canva Student Font"/>
                <a:cs typeface="Canva Student Font"/>
                <a:sym typeface="Canva Student Font"/>
              </a:rPr>
              <a:t>Measurable:</a:t>
            </a:r>
            <a:r>
              <a:rPr lang="en-US" sz="3799">
                <a:solidFill>
                  <a:srgbClr val="000000"/>
                </a:solidFill>
                <a:latin typeface="Canva Student Font"/>
                <a:ea typeface="Canva Student Font"/>
                <a:cs typeface="Canva Student Font"/>
                <a:sym typeface="Canva Student Font"/>
              </a:rPr>
              <a:t> Your map has clues and marks to track your progress, so you know how far you are from the treasure. It's like counting the steps you take.</a:t>
            </a:r>
          </a:p>
          <a:p>
            <a:pPr algn="just">
              <a:lnSpc>
                <a:spcPts val="5319"/>
              </a:lnSpc>
            </a:pPr>
          </a:p>
          <a:p>
            <a:pPr algn="just" marL="820419" indent="-410209" lvl="1">
              <a:lnSpc>
                <a:spcPts val="5319"/>
              </a:lnSpc>
              <a:buFont typeface="Arial"/>
              <a:buChar char="•"/>
            </a:pPr>
            <a:r>
              <a:rPr lang="en-US" sz="3799">
                <a:solidFill>
                  <a:srgbClr val="B21124"/>
                </a:solidFill>
                <a:latin typeface="Canva Student Font"/>
                <a:ea typeface="Canva Student Font"/>
                <a:cs typeface="Canva Student Font"/>
                <a:sym typeface="Canva Student Font"/>
              </a:rPr>
              <a:t>Achievable:</a:t>
            </a:r>
            <a:r>
              <a:rPr lang="en-US" sz="3799">
                <a:solidFill>
                  <a:srgbClr val="000000"/>
                </a:solidFill>
                <a:latin typeface="Canva Student Font"/>
                <a:ea typeface="Canva Student Font"/>
                <a:cs typeface="Canva Student Font"/>
                <a:sym typeface="Canva Student Font"/>
              </a:rPr>
              <a:t> The map doesn't lead you to a place that's impossible to get to, like the moon. It shows a realistic path, like crossing a bridge or going through a forest.</a:t>
            </a:r>
          </a:p>
          <a:p>
            <a:pPr algn="just">
              <a:lnSpc>
                <a:spcPts val="5319"/>
              </a:lnSpc>
            </a:pPr>
          </a:p>
          <a:p>
            <a:pPr algn="just" marL="820419" indent="-410209" lvl="1">
              <a:lnSpc>
                <a:spcPts val="5319"/>
              </a:lnSpc>
              <a:buFont typeface="Arial"/>
              <a:buChar char="•"/>
            </a:pPr>
            <a:r>
              <a:rPr lang="en-US" sz="3799">
                <a:solidFill>
                  <a:srgbClr val="B21124"/>
                </a:solidFill>
                <a:latin typeface="Canva Student Font"/>
                <a:ea typeface="Canva Student Font"/>
                <a:cs typeface="Canva Student Font"/>
                <a:sym typeface="Canva Student Font"/>
              </a:rPr>
              <a:t>Realistic: </a:t>
            </a:r>
            <a:r>
              <a:rPr lang="en-US" sz="3799">
                <a:solidFill>
                  <a:srgbClr val="000000"/>
                </a:solidFill>
                <a:latin typeface="Canva Student Font"/>
                <a:ea typeface="Canva Student Font"/>
                <a:cs typeface="Canva Student Font"/>
                <a:sym typeface="Canva Student Font"/>
              </a:rPr>
              <a:t>Your map doesn't have magical things happening, like flying. It's about things you can really do, like walking or sailing.</a:t>
            </a:r>
          </a:p>
          <a:p>
            <a:pPr algn="just">
              <a:lnSpc>
                <a:spcPts val="5319"/>
              </a:lnSpc>
            </a:pPr>
          </a:p>
          <a:p>
            <a:pPr algn="just" marL="820419" indent="-410209" lvl="1">
              <a:lnSpc>
                <a:spcPts val="5319"/>
              </a:lnSpc>
              <a:buFont typeface="Arial"/>
              <a:buChar char="•"/>
            </a:pPr>
            <a:r>
              <a:rPr lang="en-US" sz="3799">
                <a:solidFill>
                  <a:srgbClr val="B21124"/>
                </a:solidFill>
                <a:latin typeface="Canva Student Font"/>
                <a:ea typeface="Canva Student Font"/>
                <a:cs typeface="Canva Student Font"/>
                <a:sym typeface="Canva Student Font"/>
              </a:rPr>
              <a:t>Time-bound:</a:t>
            </a:r>
            <a:r>
              <a:rPr lang="en-US" sz="3799">
                <a:solidFill>
                  <a:srgbClr val="000000"/>
                </a:solidFill>
                <a:latin typeface="Canva Student Font"/>
                <a:ea typeface="Canva Student Font"/>
                <a:cs typeface="Canva Student Font"/>
                <a:sym typeface="Canva Student Font"/>
              </a:rPr>
              <a:t> Your map has a plan with deadlines, like reaching the treasure by sunset. It's not just wandering forever; there's a time to finish.</a:t>
            </a:r>
          </a:p>
          <a:p>
            <a:pPr algn="just">
              <a:lnSpc>
                <a:spcPts val="5040"/>
              </a:lnSpc>
            </a:pPr>
          </a:p>
          <a:p>
            <a:pPr algn="just">
              <a:lnSpc>
                <a:spcPts val="5040"/>
              </a:lnSpc>
            </a:pPr>
          </a:p>
          <a:p>
            <a:pPr algn="just">
              <a:lnSpc>
                <a:spcPts val="5040"/>
              </a:lnSpc>
            </a:pPr>
          </a:p>
          <a:p>
            <a:pPr algn="just">
              <a:lnSpc>
                <a:spcPts val="5040"/>
              </a:lnSpc>
            </a:pPr>
          </a:p>
        </p:txBody>
      </p:sp>
      <p:sp>
        <p:nvSpPr>
          <p:cNvPr name="Freeform 3" id="3"/>
          <p:cNvSpPr/>
          <p:nvPr/>
        </p:nvSpPr>
        <p:spPr>
          <a:xfrm flipH="false" flipV="false" rot="0">
            <a:off x="5366565" y="1047750"/>
            <a:ext cx="1878640" cy="927579"/>
          </a:xfrm>
          <a:custGeom>
            <a:avLst/>
            <a:gdLst/>
            <a:ahLst/>
            <a:cxnLst/>
            <a:rect r="r" b="b" t="t" l="l"/>
            <a:pathLst>
              <a:path h="927579" w="1878640">
                <a:moveTo>
                  <a:pt x="0" y="0"/>
                </a:moveTo>
                <a:lnTo>
                  <a:pt x="1878641" y="0"/>
                </a:lnTo>
                <a:lnTo>
                  <a:pt x="1878641" y="927579"/>
                </a:lnTo>
                <a:lnTo>
                  <a:pt x="0" y="9275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120910">
            <a:off x="11708373" y="5038560"/>
            <a:ext cx="1376129" cy="983932"/>
          </a:xfrm>
          <a:custGeom>
            <a:avLst/>
            <a:gdLst/>
            <a:ahLst/>
            <a:cxnLst/>
            <a:rect r="r" b="b" t="t" l="l"/>
            <a:pathLst>
              <a:path h="983932" w="1376129">
                <a:moveTo>
                  <a:pt x="0" y="0"/>
                </a:moveTo>
                <a:lnTo>
                  <a:pt x="1376129" y="0"/>
                </a:lnTo>
                <a:lnTo>
                  <a:pt x="1376129" y="983932"/>
                </a:lnTo>
                <a:lnTo>
                  <a:pt x="0" y="9839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6865576" y="7187091"/>
            <a:ext cx="1322529" cy="1155560"/>
          </a:xfrm>
          <a:custGeom>
            <a:avLst/>
            <a:gdLst/>
            <a:ahLst/>
            <a:cxnLst/>
            <a:rect r="r" b="b" t="t" l="l"/>
            <a:pathLst>
              <a:path h="1155560" w="1322529">
                <a:moveTo>
                  <a:pt x="0" y="0"/>
                </a:moveTo>
                <a:lnTo>
                  <a:pt x="1322529" y="0"/>
                </a:lnTo>
                <a:lnTo>
                  <a:pt x="1322529" y="1155559"/>
                </a:lnTo>
                <a:lnTo>
                  <a:pt x="0" y="115555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575422">
            <a:off x="8752424" y="9189278"/>
            <a:ext cx="573602" cy="728594"/>
          </a:xfrm>
          <a:custGeom>
            <a:avLst/>
            <a:gdLst/>
            <a:ahLst/>
            <a:cxnLst/>
            <a:rect r="r" b="b" t="t" l="l"/>
            <a:pathLst>
              <a:path h="728594" w="573602">
                <a:moveTo>
                  <a:pt x="0" y="0"/>
                </a:moveTo>
                <a:lnTo>
                  <a:pt x="573602" y="0"/>
                </a:lnTo>
                <a:lnTo>
                  <a:pt x="573602" y="728594"/>
                </a:lnTo>
                <a:lnTo>
                  <a:pt x="0" y="7285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pic>
        <p:nvPicPr>
          <p:cNvPr name="Picture 7" id="7"/>
          <p:cNvPicPr>
            <a:picLocks noChangeAspect="true"/>
          </p:cNvPicPr>
          <p:nvPr/>
        </p:nvPicPr>
        <p:blipFill>
          <a:blip r:embed="rId10"/>
          <a:srcRect l="0" t="0" r="0" b="0"/>
          <a:stretch>
            <a:fillRect/>
          </a:stretch>
        </p:blipFill>
        <p:spPr>
          <a:xfrm flipH="false" flipV="false" rot="0">
            <a:off x="10302487" y="3138784"/>
            <a:ext cx="1854552" cy="114982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DAF5kB6C7AY</dc:identifier>
  <dcterms:modified xsi:type="dcterms:W3CDTF">2011-08-01T06:04:30Z</dcterms:modified>
  <cp:revision>1</cp:revision>
  <dc:title>Goal setting</dc:title>
</cp:coreProperties>
</file>